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Lst>
  <p:notesMasterIdLst>
    <p:notesMasterId r:id="rId55"/>
  </p:notesMasterIdLst>
  <p:sldIdLst>
    <p:sldId id="256" r:id="rId2"/>
    <p:sldId id="257" r:id="rId3"/>
    <p:sldId id="260" r:id="rId4"/>
    <p:sldId id="259" r:id="rId5"/>
    <p:sldId id="261" r:id="rId6"/>
    <p:sldId id="262" r:id="rId7"/>
    <p:sldId id="263" r:id="rId8"/>
    <p:sldId id="264" r:id="rId9"/>
    <p:sldId id="266" r:id="rId10"/>
    <p:sldId id="265" r:id="rId11"/>
    <p:sldId id="267" r:id="rId12"/>
    <p:sldId id="268" r:id="rId13"/>
    <p:sldId id="269" r:id="rId14"/>
    <p:sldId id="270" r:id="rId15"/>
    <p:sldId id="273" r:id="rId16"/>
    <p:sldId id="274" r:id="rId17"/>
    <p:sldId id="275" r:id="rId18"/>
    <p:sldId id="276" r:id="rId19"/>
    <p:sldId id="277" r:id="rId20"/>
    <p:sldId id="278" r:id="rId21"/>
    <p:sldId id="279" r:id="rId22"/>
    <p:sldId id="280" r:id="rId23"/>
    <p:sldId id="282" r:id="rId24"/>
    <p:sldId id="281" r:id="rId25"/>
    <p:sldId id="283" r:id="rId26"/>
    <p:sldId id="284" r:id="rId27"/>
    <p:sldId id="285" r:id="rId28"/>
    <p:sldId id="286" r:id="rId29"/>
    <p:sldId id="287" r:id="rId30"/>
    <p:sldId id="288" r:id="rId31"/>
    <p:sldId id="289" r:id="rId32"/>
    <p:sldId id="290" r:id="rId33"/>
    <p:sldId id="291" r:id="rId34"/>
    <p:sldId id="292" r:id="rId35"/>
    <p:sldId id="294" r:id="rId36"/>
    <p:sldId id="293" r:id="rId37"/>
    <p:sldId id="295" r:id="rId38"/>
    <p:sldId id="296" r:id="rId39"/>
    <p:sldId id="298" r:id="rId40"/>
    <p:sldId id="297" r:id="rId41"/>
    <p:sldId id="299" r:id="rId42"/>
    <p:sldId id="300" r:id="rId43"/>
    <p:sldId id="301" r:id="rId44"/>
    <p:sldId id="303" r:id="rId45"/>
    <p:sldId id="302" r:id="rId46"/>
    <p:sldId id="304" r:id="rId47"/>
    <p:sldId id="305" r:id="rId48"/>
    <p:sldId id="306" r:id="rId49"/>
    <p:sldId id="308" r:id="rId50"/>
    <p:sldId id="307" r:id="rId51"/>
    <p:sldId id="309" r:id="rId52"/>
    <p:sldId id="310" r:id="rId53"/>
    <p:sldId id="258"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initials="S" lastIdx="0" clrIdx="0">
    <p:extLst>
      <p:ext uri="{19B8F6BF-5375-455C-9EA6-DF929625EA0E}">
        <p15:presenceInfo xmlns:p15="http://schemas.microsoft.com/office/powerpoint/2012/main" userId="5cdf833c03ea66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0" d="100"/>
          <a:sy n="120" d="100"/>
        </p:scale>
        <p:origin x="1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331B8-DDB1-4E86-8F6E-3EE719CEB7B2}" type="datetimeFigureOut">
              <a:rPr lang="pt-BR" smtClean="0"/>
              <a:t>28/10/2022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45DF4-173C-4CCE-9B7B-9F04A74DFFDE}" type="slidenum">
              <a:rPr lang="pt-BR" smtClean="0"/>
              <a:t>‹nº›</a:t>
            </a:fld>
            <a:endParaRPr lang="pt-BR"/>
          </a:p>
        </p:txBody>
      </p:sp>
    </p:spTree>
    <p:extLst>
      <p:ext uri="{BB962C8B-B14F-4D97-AF65-F5344CB8AC3E}">
        <p14:creationId xmlns:p14="http://schemas.microsoft.com/office/powerpoint/2010/main" val="147755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C8D45DF4-173C-4CCE-9B7B-9F04A74DFFDE}" type="slidenum">
              <a:rPr lang="pt-BR" smtClean="0"/>
              <a:t>48</a:t>
            </a:fld>
            <a:endParaRPr lang="pt-BR"/>
          </a:p>
        </p:txBody>
      </p:sp>
    </p:spTree>
    <p:extLst>
      <p:ext uri="{BB962C8B-B14F-4D97-AF65-F5344CB8AC3E}">
        <p14:creationId xmlns:p14="http://schemas.microsoft.com/office/powerpoint/2010/main" val="143269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75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Date Placeholder 2"/>
          <p:cNvSpPr>
            <a:spLocks noGrp="1"/>
          </p:cNvSpPr>
          <p:nvPr>
            <p:ph type="dt" sz="half" idx="10"/>
          </p:nvPr>
        </p:nvSpPr>
        <p:spPr/>
        <p:txBody>
          <a:bodyPr/>
          <a:lstStyle/>
          <a:p>
            <a:fld id="{CF108D92-1256-4B96-B7CA-B3A6EF78FF06}" type="datetimeFigureOut">
              <a:rPr lang="pt-BR" smtClean="0"/>
              <a:t>28/10/2022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407233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234584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9809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60615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0064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46472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258599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414045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33114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F108D92-1256-4B96-B7CA-B3A6EF78FF06}" type="datetimeFigureOut">
              <a:rPr lang="pt-BR" smtClean="0"/>
              <a:t>28/10/2022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352748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108D92-1256-4B96-B7CA-B3A6EF78FF06}" type="datetimeFigureOut">
              <a:rPr lang="pt-BR" smtClean="0"/>
              <a:t>28/10/2022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18218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108D92-1256-4B96-B7CA-B3A6EF78FF06}" type="datetimeFigureOut">
              <a:rPr lang="pt-BR" smtClean="0"/>
              <a:t>28/10/2022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63169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108D92-1256-4B96-B7CA-B3A6EF78FF06}" type="datetimeFigureOut">
              <a:rPr lang="pt-BR" smtClean="0"/>
              <a:t>28/10/2022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178301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08D92-1256-4B96-B7CA-B3A6EF78FF06}" type="datetimeFigureOut">
              <a:rPr lang="pt-BR" smtClean="0"/>
              <a:t>28/10/2022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113873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F108D92-1256-4B96-B7CA-B3A6EF78FF06}" type="datetimeFigureOut">
              <a:rPr lang="pt-BR" smtClean="0"/>
              <a:t>28/10/2022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186748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F108D92-1256-4B96-B7CA-B3A6EF78FF06}" type="datetimeFigureOut">
              <a:rPr lang="pt-BR" smtClean="0"/>
              <a:t>28/10/2022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BBC7274-2F30-45C4-B4C6-9DD45D259ED5}" type="slidenum">
              <a:rPr lang="pt-BR" smtClean="0"/>
              <a:t>‹nº›</a:t>
            </a:fld>
            <a:endParaRPr lang="pt-BR"/>
          </a:p>
        </p:txBody>
      </p:sp>
    </p:spTree>
    <p:extLst>
      <p:ext uri="{BB962C8B-B14F-4D97-AF65-F5344CB8AC3E}">
        <p14:creationId xmlns:p14="http://schemas.microsoft.com/office/powerpoint/2010/main" val="376035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F108D92-1256-4B96-B7CA-B3A6EF78FF06}" type="datetimeFigureOut">
              <a:rPr lang="pt-BR" smtClean="0"/>
              <a:t>28/10/2022</a:t>
            </a:fld>
            <a:endParaRPr lang="pt-B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t-B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BBC7274-2F30-45C4-B4C6-9DD45D259ED5}" type="slidenum">
              <a:rPr lang="pt-BR" smtClean="0"/>
              <a:t>‹nº›</a:t>
            </a:fld>
            <a:endParaRPr lang="pt-BR"/>
          </a:p>
        </p:txBody>
      </p:sp>
    </p:spTree>
    <p:extLst>
      <p:ext uri="{BB962C8B-B14F-4D97-AF65-F5344CB8AC3E}">
        <p14:creationId xmlns:p14="http://schemas.microsoft.com/office/powerpoint/2010/main" val="1774318728"/>
      </p:ext>
    </p:extLst>
  </p:cSld>
  <p:clrMap bg1="dk1" tx1="lt1" bg2="dk2" tx2="lt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 id="2147484514" r:id="rId13"/>
    <p:sldLayoutId id="2147484515" r:id="rId14"/>
    <p:sldLayoutId id="2147484516" r:id="rId15"/>
    <p:sldLayoutId id="2147484517" r:id="rId16"/>
    <p:sldLayoutId id="214748451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Scheria"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www.google.com/search?sxsrf=ALiCzsakNiA6avnm6bDy8zhcuDlJX24vDA:1662179015055&amp;q=phaeacia+in+the+odyssey&amp;sa=X&amp;ved=2ahUKEwjgh_ut4_f5AhVvBrkGHQuPDfYQvQ56BAgBED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sxsrf=ALiCzsZiVolgrMMJj8sQBfqWy-3rrBtT2g:1662179556977&amp;q=polyphemus+johann+heinrich+wilhelm+tischbein&amp;sa=X&amp;ved=2ahUKEwidq6-w5ff5AhX-q5UCHeCyDegQvQ56BAgBEDw"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search?sxsrf=ALiCzsZjZB6yU4InalLyWfAHoCIDzUY_YA:1662179305412&amp;q=odisseia+ciclope&amp;sa=X&amp;ved=2ahUKEwjlh7W45Pf5AhUbGrkGHVDFCj0QvQ56BAgBEDs" TargetMode="External"/><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sxsrf=ALiCzsZaIGQWyIyUunvPAPaxbFG0J7JM_w:1662180789537&amp;q=ulisses+ciclope&amp;sa=X&amp;ved=2ahUKEwjt8Iz86ff5AhVHE7kGHaVtC6YQvQ56BAgBEDw"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search?sxsrf=ALiCzsYqbRRRRUgxUx-lO1s_cK-PnqU84g:1662180619082&amp;q=land+of+the+laestrygonians&amp;sa=X&amp;ved=2ahUKEwjIjumq6ff5AhXQGbkGHbM0DPsQvQ56BAgBEDw"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uitors_of_Penelope"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nSpc>
                <a:spcPct val="150000"/>
              </a:lnSpc>
            </a:pPr>
            <a:r>
              <a:rPr lang="pt-BR" sz="2800" b="1" dirty="0" smtClean="0"/>
              <a:t>A DEUSA DE AROMA IGUAL A MADRESSILVA</a:t>
            </a:r>
            <a:br>
              <a:rPr lang="pt-BR" sz="2800" b="1" dirty="0" smtClean="0"/>
            </a:br>
            <a:r>
              <a:rPr lang="pt-BR" sz="2200" dirty="0" smtClean="0"/>
              <a:t>O FEMININO E O MASCULINO </a:t>
            </a:r>
            <a:r>
              <a:rPr lang="pt-BR" sz="2200" smtClean="0"/>
              <a:t>uM</a:t>
            </a:r>
            <a:r>
              <a:rPr lang="pt-BR" sz="2200" dirty="0" smtClean="0"/>
              <a:t> PARA O OUTRO,</a:t>
            </a:r>
            <a:br>
              <a:rPr lang="pt-BR" sz="2200" dirty="0" smtClean="0"/>
            </a:br>
            <a:r>
              <a:rPr lang="pt-BR" sz="2200" dirty="0" smtClean="0"/>
              <a:t>JUNTOS PARA O MUNDO,</a:t>
            </a:r>
            <a:br>
              <a:rPr lang="pt-BR" sz="2200" dirty="0" smtClean="0"/>
            </a:br>
            <a:r>
              <a:rPr lang="pt-BR" sz="2200" dirty="0" smtClean="0"/>
              <a:t>E TRANSCENDENDO EM UM.</a:t>
            </a:r>
            <a:endParaRPr lang="pt-BR" sz="2200" dirty="0"/>
          </a:p>
        </p:txBody>
      </p:sp>
      <p:sp>
        <p:nvSpPr>
          <p:cNvPr id="3" name="Subtítulo 2"/>
          <p:cNvSpPr>
            <a:spLocks noGrp="1"/>
          </p:cNvSpPr>
          <p:nvPr>
            <p:ph type="subTitle" idx="1"/>
          </p:nvPr>
        </p:nvSpPr>
        <p:spPr/>
        <p:txBody>
          <a:bodyPr>
            <a:normAutofit fontScale="77500" lnSpcReduction="20000"/>
          </a:bodyPr>
          <a:lstStyle/>
          <a:p>
            <a:endParaRPr lang="pt-BR" dirty="0" smtClean="0"/>
          </a:p>
          <a:p>
            <a:endParaRPr lang="pt-BR" dirty="0"/>
          </a:p>
          <a:p>
            <a:r>
              <a:rPr lang="pt-BR" dirty="0" smtClean="0"/>
              <a:t>Baseado no livro:</a:t>
            </a:r>
          </a:p>
          <a:p>
            <a:r>
              <a:rPr lang="pt-BR" dirty="0" smtClean="0"/>
              <a:t>Deusas. Os Mistérios do Divino Feminino </a:t>
            </a:r>
          </a:p>
          <a:p>
            <a:r>
              <a:rPr lang="pt-BR" dirty="0" smtClean="0"/>
              <a:t>De: Joseph Campbell</a:t>
            </a:r>
          </a:p>
          <a:p>
            <a:r>
              <a:rPr lang="pt-BR" dirty="0" smtClean="0"/>
              <a:t>Uma análise do mito clássico A Odisseia</a:t>
            </a:r>
            <a:endParaRPr lang="pt-BR" dirty="0"/>
          </a:p>
        </p:txBody>
      </p:sp>
    </p:spTree>
    <p:extLst>
      <p:ext uri="{BB962C8B-B14F-4D97-AF65-F5344CB8AC3E}">
        <p14:creationId xmlns:p14="http://schemas.microsoft.com/office/powerpoint/2010/main" val="260928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537556" y="1400110"/>
            <a:ext cx="5090160" cy="4936736"/>
          </a:xfrm>
          <a:prstGeom prst="rect">
            <a:avLst/>
          </a:prstGeom>
        </p:spPr>
        <p:txBody>
          <a:bodyPr wrap="square">
            <a:spAutoFit/>
          </a:bodyPr>
          <a:lstStyle/>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“Nesse meio tempo, Penélope se ocupava em tecer e desfazer a teia, como a Lua. Por vinte anos seu marido esteve ausente. A guerra terminou, os outros voltaram, mas onde está Odisseu? Pretendentes jovens e de meia idade chegaram vindos de todos os palácios da região dizendo: ‘Uma mulher não pode sobreviver sozinha neste país, num lugar como este. Você precisa se casar com um de nós’.</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Penélope tem fé de que seu marido voltará e responde a eles: ‘Quando eu terminar esta teia, escolherei um de vocês’. Ela tece de dia e desmancha tudo durante a noite. Odisseu é o Sol e ela é a Lua – eles estão associados a um mistério do calendário que simboliza a relação entre a consciência solar e lunar, a consciência masculina e a feminina.” (Campbell, J. p. 212)</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DeTexto 2"/>
          <p:cNvSpPr txBox="1"/>
          <p:nvPr/>
        </p:nvSpPr>
        <p:spPr>
          <a:xfrm>
            <a:off x="720436" y="374997"/>
            <a:ext cx="10908145" cy="369332"/>
          </a:xfrm>
          <a:prstGeom prst="rect">
            <a:avLst/>
          </a:prstGeom>
          <a:noFill/>
        </p:spPr>
        <p:txBody>
          <a:bodyPr wrap="square" rtlCol="0">
            <a:spAutoFit/>
          </a:bodyPr>
          <a:lstStyle/>
          <a:p>
            <a:r>
              <a:rPr lang="pt-BR" b="1" dirty="0" smtClean="0"/>
              <a:t>A ESTRATÉGIA</a:t>
            </a:r>
            <a:endParaRPr lang="pt-BR" b="1" dirty="0"/>
          </a:p>
        </p:txBody>
      </p:sp>
      <p:sp>
        <p:nvSpPr>
          <p:cNvPr id="4" name="CaixaDeTexto 3"/>
          <p:cNvSpPr txBox="1"/>
          <p:nvPr/>
        </p:nvSpPr>
        <p:spPr>
          <a:xfrm>
            <a:off x="5899585" y="559663"/>
            <a:ext cx="5728996" cy="5693866"/>
          </a:xfrm>
          <a:prstGeom prst="rect">
            <a:avLst/>
          </a:prstGeom>
          <a:noFill/>
        </p:spPr>
        <p:txBody>
          <a:bodyPr wrap="square" rtlCol="0">
            <a:spAutoFit/>
          </a:bodyPr>
          <a:lstStyle/>
          <a:p>
            <a:pPr marL="285750" indent="457200" algn="just">
              <a:buFont typeface="Arial" panose="020B0604020202020204" pitchFamily="34" charset="0"/>
              <a:buChar char="•"/>
            </a:pPr>
            <a:r>
              <a:rPr lang="pt-BR" sz="1400" dirty="0" smtClean="0">
                <a:latin typeface="Arial" panose="020B0604020202020204" pitchFamily="34" charset="0"/>
                <a:cs typeface="Arial" panose="020B0604020202020204" pitchFamily="34" charset="0"/>
              </a:rPr>
              <a:t>Da mesma natureza que a Lua e seus ciclos, tecer de dia e desmanchar a tessitura a noite para recomeçar a tecer no dia seguinte, se configura, que estamos no âmbito da Deusa e os ciclos de nascer, viver, morrer e renascer.</a:t>
            </a:r>
          </a:p>
          <a:p>
            <a:pPr marL="285750" indent="457200" algn="just">
              <a:buFont typeface="Arial" panose="020B0604020202020204" pitchFamily="34" charset="0"/>
              <a:buChar char="•"/>
            </a:pPr>
            <a:endParaRPr lang="pt-BR" sz="1400" dirty="0" smtClean="0">
              <a:latin typeface="Arial" panose="020B0604020202020204" pitchFamily="34" charset="0"/>
              <a:cs typeface="Arial" panose="020B0604020202020204" pitchFamily="34" charset="0"/>
            </a:endParaRPr>
          </a:p>
          <a:p>
            <a:pPr marL="285750" indent="457200" algn="just">
              <a:buFont typeface="Arial" panose="020B0604020202020204" pitchFamily="34" charset="0"/>
              <a:buChar char="•"/>
            </a:pPr>
            <a:r>
              <a:rPr lang="pt-BR" sz="1400" dirty="0" smtClean="0">
                <a:latin typeface="Arial" panose="020B0604020202020204" pitchFamily="34" charset="0"/>
                <a:cs typeface="Arial" panose="020B0604020202020204" pitchFamily="34" charset="0"/>
              </a:rPr>
              <a:t>Em uma dinâmica psíquica, tanto Odisseu quanto Penélope, estão na jornada em busca de sua totalidade, ele precisando adaptar o “Sentir”, se despojando da persona de guerreiro, e ela, precisando adaptar o “Pensar”, elaborando </a:t>
            </a:r>
            <a:r>
              <a:rPr lang="pt-BR" sz="1400" dirty="0">
                <a:latin typeface="Arial" panose="020B0604020202020204" pitchFamily="34" charset="0"/>
                <a:cs typeface="Arial" panose="020B0604020202020204" pitchFamily="34" charset="0"/>
              </a:rPr>
              <a:t>sua </a:t>
            </a:r>
            <a:r>
              <a:rPr lang="pt-BR" sz="1400" dirty="0" smtClean="0">
                <a:latin typeface="Arial" panose="020B0604020202020204" pitchFamily="34" charset="0"/>
                <a:cs typeface="Arial" panose="020B0604020202020204" pitchFamily="34" charset="0"/>
              </a:rPr>
              <a:t>estratégia.</a:t>
            </a:r>
          </a:p>
          <a:p>
            <a:pPr marL="285750" indent="457200" algn="just">
              <a:buFont typeface="Arial" panose="020B0604020202020204" pitchFamily="34" charset="0"/>
              <a:buChar char="•"/>
            </a:pPr>
            <a:endParaRPr lang="pt-BR" sz="1400" dirty="0" smtClean="0">
              <a:latin typeface="Arial" panose="020B0604020202020204" pitchFamily="34" charset="0"/>
              <a:cs typeface="Arial" panose="020B0604020202020204" pitchFamily="34" charset="0"/>
            </a:endParaRPr>
          </a:p>
          <a:p>
            <a:pPr marL="285750" indent="457200" algn="just">
              <a:buFont typeface="Arial" panose="020B0604020202020204" pitchFamily="34" charset="0"/>
              <a:buChar char="•"/>
            </a:pPr>
            <a:r>
              <a:rPr lang="pt-BR" sz="1400" dirty="0">
                <a:latin typeface="Arial" panose="020B0604020202020204" pitchFamily="34" charset="0"/>
                <a:cs typeface="Arial" panose="020B0604020202020204" pitchFamily="34" charset="0"/>
              </a:rPr>
              <a:t>O que está sendo ameaçado na psique de </a:t>
            </a:r>
            <a:r>
              <a:rPr lang="pt-BR" sz="1400" dirty="0" smtClean="0">
                <a:latin typeface="Arial" panose="020B0604020202020204" pitchFamily="34" charset="0"/>
                <a:cs typeface="Arial" panose="020B0604020202020204" pitchFamily="34" charset="0"/>
              </a:rPr>
              <a:t>Penélope, </a:t>
            </a:r>
            <a:r>
              <a:rPr lang="pt-BR" sz="1400" dirty="0">
                <a:latin typeface="Arial" panose="020B0604020202020204" pitchFamily="34" charset="0"/>
                <a:cs typeface="Arial" panose="020B0604020202020204" pitchFamily="34" charset="0"/>
              </a:rPr>
              <a:t>é seu processo de individuação. Com a ausência e paradeiro incerto de Odisseu, Penélope é pressionada a casar-se novamente, como um dever social e moral, imposto por normas coletivas da sociedade, representados pelos pretendentes</a:t>
            </a:r>
            <a:r>
              <a:rPr lang="pt-BR" sz="1400" dirty="0" smtClean="0">
                <a:latin typeface="Arial" panose="020B0604020202020204" pitchFamily="34" charset="0"/>
                <a:cs typeface="Arial" panose="020B0604020202020204" pitchFamily="34" charset="0"/>
              </a:rPr>
              <a:t>.</a:t>
            </a:r>
          </a:p>
          <a:p>
            <a:pPr marL="285750" indent="45720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285750" indent="457200" algn="just">
              <a:buFont typeface="Arial" panose="020B0604020202020204" pitchFamily="34" charset="0"/>
              <a:buChar char="•"/>
            </a:pPr>
            <a:r>
              <a:rPr lang="pt-BR" sz="1400" dirty="0">
                <a:latin typeface="Arial" panose="020B0604020202020204" pitchFamily="34" charset="0"/>
                <a:cs typeface="Arial" panose="020B0604020202020204" pitchFamily="34" charset="0"/>
              </a:rPr>
              <a:t>Seus argumentos são de que ela não sobreviveria sozinha, porém este não é um desejo de </a:t>
            </a:r>
            <a:r>
              <a:rPr lang="pt-BR" sz="1400" dirty="0" smtClean="0">
                <a:latin typeface="Arial" panose="020B0604020202020204" pitchFamily="34" charset="0"/>
                <a:cs typeface="Arial" panose="020B0604020202020204" pitchFamily="34" charset="0"/>
              </a:rPr>
              <a:t>alma; </a:t>
            </a:r>
            <a:r>
              <a:rPr lang="pt-BR" sz="1400" dirty="0">
                <a:latin typeface="Arial" panose="020B0604020202020204" pitchFamily="34" charset="0"/>
                <a:cs typeface="Arial" panose="020B0604020202020204" pitchFamily="34" charset="0"/>
              </a:rPr>
              <a:t>e para ganhar um certo tempo e sossego, ela concorda em pensar no assunto, somente quando terminasse de tecer a mortalha de Laertes, pai de Odisseu. </a:t>
            </a:r>
            <a:endParaRPr lang="pt-BR" sz="1400" dirty="0" smtClean="0">
              <a:latin typeface="Arial" panose="020B0604020202020204" pitchFamily="34" charset="0"/>
              <a:cs typeface="Arial" panose="020B0604020202020204" pitchFamily="34" charset="0"/>
            </a:endParaRPr>
          </a:p>
          <a:p>
            <a:pPr marL="285750" indent="45720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285750" indent="457200" algn="just">
              <a:buFont typeface="Arial" panose="020B0604020202020204" pitchFamily="34" charset="0"/>
              <a:buChar char="•"/>
            </a:pPr>
            <a:r>
              <a:rPr lang="pt-BR" sz="1400" dirty="0">
                <a:latin typeface="Arial" panose="020B0604020202020204" pitchFamily="34" charset="0"/>
                <a:cs typeface="Arial" panose="020B0604020202020204" pitchFamily="34" charset="0"/>
              </a:rPr>
              <a:t>Para que o processo de individuação se </a:t>
            </a:r>
            <a:r>
              <a:rPr lang="pt-BR" sz="1400" dirty="0" smtClean="0">
                <a:latin typeface="Arial" panose="020B0604020202020204" pitchFamily="34" charset="0"/>
                <a:cs typeface="Arial" panose="020B0604020202020204" pitchFamily="34" charset="0"/>
              </a:rPr>
              <a:t>dê, </a:t>
            </a:r>
            <a:r>
              <a:rPr lang="pt-BR" sz="1400" dirty="0">
                <a:latin typeface="Arial" panose="020B0604020202020204" pitchFamily="34" charset="0"/>
                <a:cs typeface="Arial" panose="020B0604020202020204" pitchFamily="34" charset="0"/>
              </a:rPr>
              <a:t>é preciso ganhar tempo. Penélope monta a sua estratégia, </a:t>
            </a:r>
            <a:r>
              <a:rPr lang="pt-BR" sz="1400" dirty="0" smtClean="0">
                <a:latin typeface="Arial" panose="020B0604020202020204" pitchFamily="34" charset="0"/>
                <a:cs typeface="Arial" panose="020B0604020202020204" pitchFamily="34" charset="0"/>
              </a:rPr>
              <a:t>e enquanto isto, </a:t>
            </a:r>
            <a:r>
              <a:rPr lang="pt-BR" sz="1400" dirty="0">
                <a:latin typeface="Arial" panose="020B0604020202020204" pitchFamily="34" charset="0"/>
                <a:cs typeface="Arial" panose="020B0604020202020204" pitchFamily="34" charset="0"/>
              </a:rPr>
              <a:t>seus pretendentes sob o argumento da espera, vão vivendo de dilapidar o patrimônio de Odisseu e Penélope</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59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503854" y="389463"/>
            <a:ext cx="11234056" cy="6327373"/>
          </a:xfrm>
          <a:prstGeom prst="rect">
            <a:avLst/>
          </a:prstGeom>
        </p:spPr>
        <p:txBody>
          <a:bodyPr wrap="square">
            <a:spAutoFit/>
          </a:bodyPr>
          <a:lstStyle/>
          <a:p>
            <a:pPr indent="457200" algn="just">
              <a:lnSpc>
                <a:spcPct val="107000"/>
              </a:lnSpc>
              <a:spcAft>
                <a:spcPts val="800"/>
              </a:spcAft>
            </a:pPr>
            <a:r>
              <a:rPr lang="pt-BR" dirty="0">
                <a:latin typeface="Arial" panose="020B0604020202020204" pitchFamily="34" charset="0"/>
                <a:ea typeface="Calibri" panose="020F0502020204030204" pitchFamily="34" charset="0"/>
                <a:cs typeface="Arial" panose="020B0604020202020204" pitchFamily="34" charset="0"/>
              </a:rPr>
              <a:t>Neste caso, é possível pensar a iniciação, pela qual tanto Odisseu quanto Penélope estão passando, como análogo ao fenômeno da </a:t>
            </a:r>
            <a:r>
              <a:rPr lang="pt-BR" dirty="0" err="1" smtClean="0">
                <a:latin typeface="Arial" panose="020B0604020202020204" pitchFamily="34" charset="0"/>
                <a:ea typeface="Calibri" panose="020F0502020204030204" pitchFamily="34" charset="0"/>
                <a:cs typeface="Arial" panose="020B0604020202020204" pitchFamily="34" charset="0"/>
              </a:rPr>
              <a:t>enantiodromia</a:t>
            </a:r>
            <a:r>
              <a:rPr lang="pt-BR" dirty="0" smtClean="0">
                <a:latin typeface="Arial" panose="020B0604020202020204" pitchFamily="34" charset="0"/>
                <a:ea typeface="Calibri" panose="020F0502020204030204" pitchFamily="34" charset="0"/>
                <a:cs typeface="Arial" panose="020B0604020202020204" pitchFamily="34" charset="0"/>
              </a:rPr>
              <a:t> da psique, uma inversão </a:t>
            </a:r>
            <a:r>
              <a:rPr lang="pt-BR" dirty="0">
                <a:latin typeface="Arial" panose="020B0604020202020204" pitchFamily="34" charset="0"/>
                <a:ea typeface="Calibri" panose="020F0502020204030204" pitchFamily="34" charset="0"/>
                <a:cs typeface="Arial" panose="020B0604020202020204" pitchFamily="34" charset="0"/>
              </a:rPr>
              <a:t>de atitude e de função principal na consciência; esta dinâmica é passível de se manifestar, quando a consciência subjuga </a:t>
            </a:r>
            <a:r>
              <a:rPr lang="pt-BR" dirty="0" smtClean="0">
                <a:latin typeface="Arial" panose="020B0604020202020204" pitchFamily="34" charset="0"/>
                <a:ea typeface="Calibri" panose="020F0502020204030204" pitchFamily="34" charset="0"/>
                <a:cs typeface="Arial" panose="020B0604020202020204" pitchFamily="34" charset="0"/>
              </a:rPr>
              <a:t>ou negligencia de modo excessivo e unilateral </a:t>
            </a:r>
            <a:r>
              <a:rPr lang="pt-BR" dirty="0">
                <a:latin typeface="Arial" panose="020B0604020202020204" pitchFamily="34" charset="0"/>
                <a:ea typeface="Calibri" panose="020F0502020204030204" pitchFamily="34" charset="0"/>
                <a:cs typeface="Arial" panose="020B0604020202020204" pitchFamily="34" charset="0"/>
              </a:rPr>
              <a:t>uma </a:t>
            </a:r>
            <a:r>
              <a:rPr lang="pt-BR" dirty="0" smtClean="0">
                <a:latin typeface="Arial" panose="020B0604020202020204" pitchFamily="34" charset="0"/>
                <a:ea typeface="Calibri" panose="020F0502020204030204" pitchFamily="34" charset="0"/>
                <a:cs typeface="Arial" panose="020B0604020202020204" pitchFamily="34" charset="0"/>
              </a:rPr>
              <a:t>função psíquica, “mantendo-a” inadaptada e forçosamente inconsciente; e obedecendo </a:t>
            </a:r>
            <a:r>
              <a:rPr lang="pt-BR" dirty="0">
                <a:latin typeface="Arial" panose="020B0604020202020204" pitchFamily="34" charset="0"/>
                <a:ea typeface="Calibri" panose="020F0502020204030204" pitchFamily="34" charset="0"/>
                <a:cs typeface="Arial" panose="020B0604020202020204" pitchFamily="34" charset="0"/>
              </a:rPr>
              <a:t>uma dinâmica </a:t>
            </a:r>
            <a:r>
              <a:rPr lang="pt-BR" dirty="0" smtClean="0">
                <a:latin typeface="Arial" panose="020B0604020202020204" pitchFamily="34" charset="0"/>
                <a:ea typeface="Calibri" panose="020F0502020204030204" pitchFamily="34" charset="0"/>
                <a:cs typeface="Arial" panose="020B0604020202020204" pitchFamily="34" charset="0"/>
              </a:rPr>
              <a:t>psíquica</a:t>
            </a:r>
            <a:r>
              <a:rPr lang="pt-BR" dirty="0">
                <a:latin typeface="Arial" panose="020B0604020202020204" pitchFamily="34" charset="0"/>
                <a:ea typeface="Calibri" panose="020F0502020204030204" pitchFamily="34" charset="0"/>
                <a:cs typeface="Arial" panose="020B0604020202020204" pitchFamily="34" charset="0"/>
              </a:rPr>
              <a:t> </a:t>
            </a:r>
            <a:r>
              <a:rPr lang="pt-BR" dirty="0" smtClean="0">
                <a:latin typeface="Arial" panose="020B0604020202020204" pitchFamily="34" charset="0"/>
                <a:ea typeface="Calibri" panose="020F0502020204030204" pitchFamily="34" charset="0"/>
                <a:cs typeface="Arial" panose="020B0604020202020204" pitchFamily="34" charset="0"/>
              </a:rPr>
              <a:t>de </a:t>
            </a:r>
            <a:r>
              <a:rPr lang="pt-BR" dirty="0">
                <a:latin typeface="Arial" panose="020B0604020202020204" pitchFamily="34" charset="0"/>
                <a:ea typeface="Calibri" panose="020F0502020204030204" pitchFamily="34" charset="0"/>
                <a:cs typeface="Arial" panose="020B0604020202020204" pitchFamily="34" charset="0"/>
              </a:rPr>
              <a:t>funcionamento </a:t>
            </a:r>
            <a:r>
              <a:rPr lang="pt-BR" dirty="0" smtClean="0">
                <a:latin typeface="Arial" panose="020B0604020202020204" pitchFamily="34" charset="0"/>
                <a:ea typeface="Calibri" panose="020F0502020204030204" pitchFamily="34" charset="0"/>
                <a:cs typeface="Arial" panose="020B0604020202020204" pitchFamily="34" charset="0"/>
              </a:rPr>
              <a:t>saudável a função inadaptada buscará, como resposta, </a:t>
            </a:r>
            <a:r>
              <a:rPr lang="pt-BR" dirty="0">
                <a:latin typeface="Arial" panose="020B0604020202020204" pitchFamily="34" charset="0"/>
                <a:ea typeface="Calibri" panose="020F0502020204030204" pitchFamily="34" charset="0"/>
                <a:cs typeface="Arial" panose="020B0604020202020204" pitchFamily="34" charset="0"/>
              </a:rPr>
              <a:t>por uma auto regulação.</a:t>
            </a:r>
            <a:endParaRPr lang="pt-BR" sz="1600" dirty="0" smtClean="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dirty="0">
                <a:latin typeface="Arial" panose="020B0604020202020204" pitchFamily="34" charset="0"/>
                <a:ea typeface="Calibri" panose="020F0502020204030204" pitchFamily="34" charset="0"/>
                <a:cs typeface="Arial" panose="020B0604020202020204" pitchFamily="34" charset="0"/>
              </a:rPr>
              <a:t>O objetivo prospectivo da dinâmica psíquica em sua constante auto regulação, na minha visão de mundo é sempre a de ampliar a </a:t>
            </a:r>
            <a:r>
              <a:rPr lang="pt-BR" dirty="0" smtClean="0">
                <a:latin typeface="Arial" panose="020B0604020202020204" pitchFamily="34" charset="0"/>
                <a:ea typeface="Calibri" panose="020F0502020204030204" pitchFamily="34" charset="0"/>
                <a:cs typeface="Arial" panose="020B0604020202020204" pitchFamily="34" charset="0"/>
              </a:rPr>
              <a:t>consciência, </a:t>
            </a:r>
            <a:r>
              <a:rPr lang="pt-BR" dirty="0">
                <a:latin typeface="Arial" panose="020B0604020202020204" pitchFamily="34" charset="0"/>
                <a:ea typeface="Calibri" panose="020F0502020204030204" pitchFamily="34" charset="0"/>
                <a:cs typeface="Arial" panose="020B0604020202020204" pitchFamily="34" charset="0"/>
              </a:rPr>
              <a:t>ou que a psique busque estar inteira ou o mais totalizada que puder. Isto talvez permita que a função inadaptada inconsciente possa ganhar alguma adaptação na visão de mundo em que estiver estabelecida.</a:t>
            </a:r>
            <a:endParaRPr lang="pt-BR" sz="1600" dirty="0" smtClean="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dirty="0">
                <a:latin typeface="Arial" panose="020B0604020202020204" pitchFamily="34" charset="0"/>
                <a:ea typeface="Calibri" panose="020F0502020204030204" pitchFamily="34" charset="0"/>
                <a:cs typeface="Arial" panose="020B0604020202020204" pitchFamily="34" charset="0"/>
              </a:rPr>
              <a:t>Então pode acontecer de que o pensar ganhe uma adaptação em meio ao sentir, e o sentir ganhe uma adaptação em meio ao pensar, isto sempre me remete a esta linda citação: “Quando te diriges ao pensar, leva junto teu coração. Quando te diriges ao amor, leva junto tua cabeça. Vazio é o amor sem pensar, ou o pensar sem amor.” (Jung. C. G. O Livro Vermelho. P. 179</a:t>
            </a:r>
            <a:r>
              <a:rPr lang="pt-BR" dirty="0" smtClean="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r>
              <a:rPr lang="pt-BR" dirty="0">
                <a:latin typeface="Arial" panose="020B0604020202020204" pitchFamily="34" charset="0"/>
                <a:cs typeface="Arial" panose="020B0604020202020204" pitchFamily="34" charset="0"/>
              </a:rPr>
              <a:t>Em sua estratégia, no poema, Penélope com seu tecer e desfazer a tessitura, permite ressoar em nós, como num espelho, uma possibilidade de que o fenômeno da </a:t>
            </a:r>
            <a:r>
              <a:rPr lang="pt-BR" dirty="0" err="1">
                <a:latin typeface="Arial" panose="020B0604020202020204" pitchFamily="34" charset="0"/>
                <a:cs typeface="Arial" panose="020B0604020202020204" pitchFamily="34" charset="0"/>
              </a:rPr>
              <a:t>enantiodromia</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possa se fazer integrar à consciência um elemento novo. </a:t>
            </a:r>
            <a:r>
              <a:rPr lang="pt-BR" dirty="0">
                <a:latin typeface="Arial" panose="020B0604020202020204" pitchFamily="34" charset="0"/>
                <a:cs typeface="Arial" panose="020B0604020202020204" pitchFamily="34" charset="0"/>
              </a:rPr>
              <a:t>Ao tecer e desfazer a tessitura, podemos vivenciar ordem e caos, caos e ordem, em uma auto regulação constantes da </a:t>
            </a:r>
            <a:r>
              <a:rPr lang="pt-BR" dirty="0" smtClean="0">
                <a:latin typeface="Arial" panose="020B0604020202020204" pitchFamily="34" charset="0"/>
                <a:cs typeface="Arial" panose="020B0604020202020204" pitchFamily="34" charset="0"/>
              </a:rPr>
              <a:t>psique, no </a:t>
            </a:r>
            <a:r>
              <a:rPr lang="pt-BR" dirty="0">
                <a:latin typeface="Arial" panose="020B0604020202020204" pitchFamily="34" charset="0"/>
                <a:cs typeface="Arial" panose="020B0604020202020204" pitchFamily="34" charset="0"/>
              </a:rPr>
              <a:t>sentido de uma adaptação e readaptação sempre que necessário. Podemos passar por mudanças, ciclos, transformações, transições características da deusa</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40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532015" y="523702"/>
            <a:ext cx="6691745" cy="5632311"/>
          </a:xfrm>
          <a:prstGeom prst="rect">
            <a:avLst/>
          </a:prstGeom>
          <a:noFill/>
        </p:spPr>
        <p:txBody>
          <a:bodyPr wrap="square" rtlCol="0">
            <a:spAutoFit/>
          </a:bodyPr>
          <a:lstStyle/>
          <a:p>
            <a:pPr indent="457200" algn="just"/>
            <a:r>
              <a:rPr lang="pt-BR" smtClean="0">
                <a:latin typeface="Arial" panose="020B0604020202020204" pitchFamily="34" charset="0"/>
                <a:cs typeface="Arial" panose="020B0604020202020204" pitchFamily="34" charset="0"/>
              </a:rPr>
              <a:t>“Em si mesma, qualquer coisa tecida pode ser um padrão. Em alemão, temos a expressão ‘um modo tecido de vida’. Dizemos ‘o fio do destino, o fio da vida’, mas o que é isso em termos psicológicos? </a:t>
            </a:r>
            <a:r>
              <a:rPr lang="pt-BR" i="1" smtClean="0">
                <a:latin typeface="Arial" panose="020B0604020202020204" pitchFamily="34" charset="0"/>
                <a:cs typeface="Arial" panose="020B0604020202020204" pitchFamily="34" charset="0"/>
              </a:rPr>
              <a:t>Eros </a:t>
            </a:r>
            <a:r>
              <a:rPr lang="pt-BR" smtClean="0">
                <a:latin typeface="Arial" panose="020B0604020202020204" pitchFamily="34" charset="0"/>
                <a:cs typeface="Arial" panose="020B0604020202020204" pitchFamily="34" charset="0"/>
              </a:rPr>
              <a:t>tece conexões entre nós e as outras pessoas, mas as conexões também podem ser internas. Conexão é uma boa palavra para isso. Por exemplo, falamos de uma teia de associações, em que todos os desdobramentos de um arquétipo formam uma rede. Todos eles se conectam um com o outro, entretecendo-se. É por isso que Jung diz que os arquétipos estão contaminados. Em latim, </a:t>
            </a:r>
            <a:r>
              <a:rPr lang="pt-BR" i="1" smtClean="0">
                <a:latin typeface="Arial" panose="020B0604020202020204" pitchFamily="34" charset="0"/>
                <a:cs typeface="Arial" panose="020B0604020202020204" pitchFamily="34" charset="0"/>
              </a:rPr>
              <a:t>contaminare </a:t>
            </a:r>
            <a:r>
              <a:rPr lang="pt-BR" smtClean="0">
                <a:latin typeface="Arial" panose="020B0604020202020204" pitchFamily="34" charset="0"/>
                <a:cs typeface="Arial" panose="020B0604020202020204" pitchFamily="34" charset="0"/>
              </a:rPr>
              <a:t>significa entrelaçar, entretecer. Assim, nossos processos mentais são como uma teia, uma rede de associações. Também nossos processos emocionais são uma rede. Fazemos conexões mas principalmente com nossa fantasia, que também é uma forma de associação e de realização de conexões. A fantasia criativa é uma rede. Quando imaginamos ativamente, tecemos, e é por isso que a imaginação tem a ver com a ideia de destino; fantasias inconscientes das pessoas são seu destino.” (von Franz, Marie Louise. O Gato. Um conto da redenção feminina p. 88 e 89)</a:t>
            </a:r>
            <a:endParaRPr lang="pt-BR"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265" y="681646"/>
            <a:ext cx="4156364" cy="5087388"/>
          </a:xfrm>
          <a:prstGeom prst="rect">
            <a:avLst/>
          </a:prstGeom>
        </p:spPr>
      </p:pic>
      <p:sp>
        <p:nvSpPr>
          <p:cNvPr id="4" name="CaixaDeTexto 3"/>
          <p:cNvSpPr txBox="1"/>
          <p:nvPr/>
        </p:nvSpPr>
        <p:spPr>
          <a:xfrm>
            <a:off x="9080389" y="5769034"/>
            <a:ext cx="2600077" cy="338554"/>
          </a:xfrm>
          <a:prstGeom prst="rect">
            <a:avLst/>
          </a:prstGeom>
          <a:noFill/>
        </p:spPr>
        <p:txBody>
          <a:bodyPr wrap="square" rtlCol="0">
            <a:spAutoFit/>
          </a:bodyPr>
          <a:lstStyle/>
          <a:p>
            <a:r>
              <a:rPr lang="pt-BR" sz="800" dirty="0"/>
              <a:t>https://pt.wikipedia.org/wiki/Par%C3%B3quia_Matriz_de_Santo_Ant%C3%B4nio_de_P%C3%A1dua_(Americana)</a:t>
            </a:r>
          </a:p>
        </p:txBody>
      </p:sp>
    </p:spTree>
    <p:extLst>
      <p:ext uri="{BB962C8B-B14F-4D97-AF65-F5344CB8AC3E}">
        <p14:creationId xmlns:p14="http://schemas.microsoft.com/office/powerpoint/2010/main" val="331675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498764" y="656706"/>
            <a:ext cx="11180618" cy="5632311"/>
          </a:xfrm>
          <a:prstGeom prst="rect">
            <a:avLst/>
          </a:prstGeom>
          <a:noFill/>
        </p:spPr>
        <p:txBody>
          <a:bodyPr wrap="square" rtlCol="0">
            <a:spAutoFit/>
          </a:bodyPr>
          <a:lstStyle/>
          <a:p>
            <a:pPr indent="457200" algn="just"/>
            <a:r>
              <a:rPr lang="pt-BR" sz="2000" dirty="0">
                <a:latin typeface="Arial" panose="020B0604020202020204" pitchFamily="34" charset="0"/>
                <a:cs typeface="Arial" panose="020B0604020202020204" pitchFamily="34" charset="0"/>
              </a:rPr>
              <a:t>A perspectiva que está sendo tecida ponto a ponto na relação buscada entre o masculino e o feminino, O Sol e A Lua </a:t>
            </a:r>
            <a:r>
              <a:rPr lang="pt-BR" sz="2000" dirty="0" smtClean="0">
                <a:latin typeface="Arial" panose="020B0604020202020204" pitchFamily="34" charset="0"/>
                <a:cs typeface="Arial" panose="020B0604020202020204" pitchFamily="34" charset="0"/>
              </a:rPr>
              <a:t>ainda está </a:t>
            </a:r>
            <a:r>
              <a:rPr lang="pt-BR" sz="2000" dirty="0">
                <a:latin typeface="Arial" panose="020B0604020202020204" pitchFamily="34" charset="0"/>
                <a:cs typeface="Arial" panose="020B0604020202020204" pitchFamily="34" charset="0"/>
              </a:rPr>
              <a:t>distante de um ponto bom; o masculino em A Odisseia, representado pela figura de Odisseu e sua tripulação, está envolto em uma atmosfera nebulosa e </a:t>
            </a:r>
            <a:r>
              <a:rPr lang="pt-BR" sz="2000" dirty="0" smtClean="0">
                <a:latin typeface="Arial" panose="020B0604020202020204" pitchFamily="34" charset="0"/>
                <a:cs typeface="Arial" panose="020B0604020202020204" pitchFamily="34" charset="0"/>
              </a:rPr>
              <a:t>sombria, </a:t>
            </a:r>
            <a:r>
              <a:rPr lang="pt-BR" sz="2000" dirty="0">
                <a:latin typeface="Arial" panose="020B0604020202020204" pitchFamily="34" charset="0"/>
                <a:cs typeface="Arial" panose="020B0604020202020204" pitchFamily="34" charset="0"/>
              </a:rPr>
              <a:t>de agressividade e violência. A busca pelo despojamento do “</a:t>
            </a:r>
            <a:r>
              <a:rPr lang="pt-BR" sz="2000" dirty="0" smtClean="0">
                <a:latin typeface="Arial" panose="020B0604020202020204" pitchFamily="34" charset="0"/>
                <a:cs typeface="Arial" panose="020B0604020202020204" pitchFamily="34" charset="0"/>
              </a:rPr>
              <a:t>eu guerreiro” </a:t>
            </a:r>
            <a:r>
              <a:rPr lang="pt-BR" sz="2000" dirty="0">
                <a:latin typeface="Arial" panose="020B0604020202020204" pitchFamily="34" charset="0"/>
                <a:cs typeface="Arial" panose="020B0604020202020204" pitchFamily="34" charset="0"/>
              </a:rPr>
              <a:t>inescrupuloso antes de chegar em casa, </a:t>
            </a:r>
            <a:r>
              <a:rPr lang="pt-BR" sz="2000" dirty="0" smtClean="0">
                <a:latin typeface="Arial" panose="020B0604020202020204" pitchFamily="34" charset="0"/>
                <a:cs typeface="Arial" panose="020B0604020202020204" pitchFamily="34" charset="0"/>
              </a:rPr>
              <a:t>por ora está </a:t>
            </a:r>
            <a:r>
              <a:rPr lang="pt-BR" sz="2000" dirty="0">
                <a:latin typeface="Arial" panose="020B0604020202020204" pitchFamily="34" charset="0"/>
                <a:cs typeface="Arial" panose="020B0604020202020204" pitchFamily="34" charset="0"/>
              </a:rPr>
              <a:t>longe de se realizar</a:t>
            </a:r>
            <a:r>
              <a:rPr lang="pt-BR" sz="2000" dirty="0" smtClean="0">
                <a:latin typeface="Arial" panose="020B0604020202020204" pitchFamily="34" charset="0"/>
                <a:cs typeface="Arial" panose="020B0604020202020204" pitchFamily="34" charset="0"/>
              </a:rPr>
              <a:t>.</a:t>
            </a:r>
          </a:p>
          <a:p>
            <a:pPr indent="457200" algn="just"/>
            <a:endParaRPr lang="pt-BR" sz="2000" dirty="0">
              <a:latin typeface="Arial" panose="020B0604020202020204" pitchFamily="34" charset="0"/>
              <a:cs typeface="Arial" panose="020B0604020202020204" pitchFamily="34" charset="0"/>
            </a:endParaRPr>
          </a:p>
          <a:p>
            <a:pPr indent="457200" algn="just"/>
            <a:r>
              <a:rPr lang="pt-BR" sz="2000" dirty="0">
                <a:latin typeface="Arial" panose="020B0604020202020204" pitchFamily="34" charset="0"/>
                <a:cs typeface="Arial" panose="020B0604020202020204" pitchFamily="34" charset="0"/>
              </a:rPr>
              <a:t>Já o feminino, representado na figura de Penélope, e mais adiante no poema, personificado pelas figuras femininas de Circe, </a:t>
            </a:r>
            <a:r>
              <a:rPr lang="pt-BR" sz="2000" dirty="0" err="1">
                <a:latin typeface="Arial" panose="020B0604020202020204" pitchFamily="34" charset="0"/>
                <a:cs typeface="Arial" panose="020B0604020202020204" pitchFamily="34" charset="0"/>
              </a:rPr>
              <a:t>Calipso</a:t>
            </a:r>
            <a:r>
              <a:rPr lang="pt-BR" sz="2000" dirty="0">
                <a:latin typeface="Arial" panose="020B0604020202020204" pitchFamily="34" charset="0"/>
                <a:cs typeface="Arial" panose="020B0604020202020204" pitchFamily="34" charset="0"/>
              </a:rPr>
              <a:t> e </a:t>
            </a:r>
            <a:r>
              <a:rPr lang="pt-BR" sz="2000" dirty="0" err="1">
                <a:latin typeface="Arial" panose="020B0604020202020204" pitchFamily="34" charset="0"/>
                <a:cs typeface="Arial" panose="020B0604020202020204" pitchFamily="34" charset="0"/>
              </a:rPr>
              <a:t>Nausícaa</a:t>
            </a:r>
            <a:r>
              <a:rPr lang="pt-BR" sz="2000" dirty="0">
                <a:latin typeface="Arial" panose="020B0604020202020204" pitchFamily="34" charset="0"/>
                <a:cs typeface="Arial" panose="020B0604020202020204" pitchFamily="34" charset="0"/>
              </a:rPr>
              <a:t>, respectivamente correspondentes às deidades Afrodite, Hera e Atena, estão rebaixadas, renegadas, diminuídas, desde A Ilíada e a Guerra de Tróia. O feminino na cultura indo-europeia e suas conquistas, como já foi dito, é espório de guerra</a:t>
            </a:r>
            <a:r>
              <a:rPr lang="pt-BR" sz="2000" dirty="0" smtClean="0">
                <a:latin typeface="Arial" panose="020B0604020202020204" pitchFamily="34" charset="0"/>
                <a:cs typeface="Arial" panose="020B0604020202020204" pitchFamily="34" charset="0"/>
              </a:rPr>
              <a:t>.</a:t>
            </a:r>
          </a:p>
          <a:p>
            <a:pPr indent="457200" algn="just"/>
            <a:endParaRPr lang="pt-BR" sz="2000" dirty="0">
              <a:latin typeface="Arial" panose="020B0604020202020204" pitchFamily="34" charset="0"/>
              <a:cs typeface="Arial" panose="020B0604020202020204" pitchFamily="34" charset="0"/>
            </a:endParaRPr>
          </a:p>
          <a:p>
            <a:pPr indent="457200" algn="just"/>
            <a:r>
              <a:rPr lang="pt-BR" sz="2000" dirty="0">
                <a:latin typeface="Arial" panose="020B0604020202020204" pitchFamily="34" charset="0"/>
                <a:cs typeface="Arial" panose="020B0604020202020204" pitchFamily="34" charset="0"/>
              </a:rPr>
              <a:t>Então, com esta argumentação podemos deduzir que, Penélope em A Odisseia, é a representação de um feminino que está gestando ou tecendo um processo de individuação, que é uma viagem em busca de si mesmo, de um “Eu” autêntico e genuíno e de um retorno à Deusa.</a:t>
            </a:r>
          </a:p>
          <a:p>
            <a:pPr indent="457200" algn="just"/>
            <a:r>
              <a:rPr lang="pt-BR" sz="2000" dirty="0">
                <a:latin typeface="Arial" panose="020B0604020202020204" pitchFamily="34" charset="0"/>
                <a:cs typeface="Arial" panose="020B0604020202020204" pitchFamily="34" charset="0"/>
              </a:rPr>
              <a:t>O mesmo está acontecendo ao masculino representado por </a:t>
            </a:r>
            <a:r>
              <a:rPr lang="pt-BR" sz="2000" dirty="0" smtClean="0">
                <a:latin typeface="Arial" panose="020B0604020202020204" pitchFamily="34" charset="0"/>
                <a:cs typeface="Arial" panose="020B0604020202020204" pitchFamily="34" charset="0"/>
              </a:rPr>
              <a:t>Odisseu; </a:t>
            </a:r>
            <a:r>
              <a:rPr lang="pt-BR" sz="2000" dirty="0">
                <a:latin typeface="Arial" panose="020B0604020202020204" pitchFamily="34" charset="0"/>
                <a:cs typeface="Arial" panose="020B0604020202020204" pitchFamily="34" charset="0"/>
              </a:rPr>
              <a:t>não foi uma escolha individuada lutar na guerra de Tróia, na verdade Odisseu tenta ardilosamente escapar da convocação, encenando um estado </a:t>
            </a:r>
            <a:r>
              <a:rPr lang="pt-BR" sz="2000" dirty="0" err="1">
                <a:latin typeface="Arial" panose="020B0604020202020204" pitchFamily="34" charset="0"/>
                <a:cs typeface="Arial" panose="020B0604020202020204" pitchFamily="34" charset="0"/>
              </a:rPr>
              <a:t>confusional</a:t>
            </a:r>
            <a:r>
              <a:rPr lang="pt-BR" sz="2000" dirty="0">
                <a:latin typeface="Arial" panose="020B0604020202020204" pitchFamily="34" charset="0"/>
                <a:cs typeface="Arial" panose="020B0604020202020204" pitchFamily="34" charset="0"/>
              </a:rPr>
              <a:t> de mente</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sem sucesso.</a:t>
            </a:r>
          </a:p>
        </p:txBody>
      </p:sp>
    </p:spTree>
    <p:extLst>
      <p:ext uri="{BB962C8B-B14F-4D97-AF65-F5344CB8AC3E}">
        <p14:creationId xmlns:p14="http://schemas.microsoft.com/office/powerpoint/2010/main" val="296210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302" y="892841"/>
            <a:ext cx="2593571" cy="2644140"/>
          </a:xfrm>
          <a:prstGeom prst="rect">
            <a:avLst/>
          </a:prstGeom>
        </p:spPr>
      </p:pic>
      <p:sp>
        <p:nvSpPr>
          <p:cNvPr id="5" name="CaixaDeTexto 4"/>
          <p:cNvSpPr txBox="1"/>
          <p:nvPr/>
        </p:nvSpPr>
        <p:spPr>
          <a:xfrm>
            <a:off x="357809" y="319136"/>
            <a:ext cx="7711319" cy="3970318"/>
          </a:xfrm>
          <a:prstGeom prst="rect">
            <a:avLst/>
          </a:prstGeom>
          <a:noFill/>
        </p:spPr>
        <p:txBody>
          <a:bodyPr wrap="square" rtlCol="0">
            <a:spAutoFit/>
          </a:bodyPr>
          <a:lstStyle/>
          <a:p>
            <a:pPr indent="457200" algn="just"/>
            <a:r>
              <a:rPr lang="pt-BR" sz="1400" b="1" dirty="0" smtClean="0">
                <a:latin typeface="Arial" panose="020B0604020202020204" pitchFamily="34" charset="0"/>
                <a:cs typeface="Arial" panose="020B0604020202020204" pitchFamily="34" charset="0"/>
              </a:rPr>
              <a:t>Para falar da iniciação de Telêmaco,</a:t>
            </a:r>
            <a:r>
              <a:rPr lang="pt-BR" sz="1400" dirty="0" smtClean="0">
                <a:latin typeface="Arial" panose="020B0604020202020204" pitchFamily="34" charset="0"/>
                <a:cs typeface="Arial" panose="020B0604020202020204" pitchFamily="34" charset="0"/>
              </a:rPr>
              <a:t> filho que Odisseu e Penélope tiveram ainda antes da partida para guerra; em A Odisseia, é preciso situa-lo no tempo, que se dá depois dos dez anos, tempo que Odisseu levou lutando na Guerra de Tróia, seguido de outros dez anos, tempo que Odisseu leva na jornada de volta para casa. Portanto neste ponto, Telêmaco tem 20 anos, trata-se de uma iniciação à juventude. </a:t>
            </a:r>
          </a:p>
          <a:p>
            <a:pPr indent="457200" algn="just"/>
            <a:r>
              <a:rPr lang="pt-BR" sz="1400" dirty="0" smtClean="0">
                <a:latin typeface="Arial" panose="020B0604020202020204" pitchFamily="34" charset="0"/>
                <a:cs typeface="Arial" panose="020B0604020202020204" pitchFamily="34" charset="0"/>
              </a:rPr>
              <a:t>No poema, Atena, deusa do panteão grego, aparece à Telêmaco sob a forma de um rapaz e lhe ordena: “Vá encontrar seu pai.” Como enfatizado na citação:</a:t>
            </a:r>
          </a:p>
          <a:p>
            <a:pPr indent="457200" algn="just"/>
            <a:r>
              <a:rPr lang="pt-BR" sz="1400" dirty="0" smtClean="0">
                <a:latin typeface="Arial" panose="020B0604020202020204" pitchFamily="34" charset="0"/>
                <a:cs typeface="Arial" panose="020B0604020202020204" pitchFamily="34" charset="0"/>
              </a:rPr>
              <a:t>“Atena aparece na forma de um jovem e diz a Telêmaco: ‘Menino, vá procurar seu pai. Aqui começa a iniciação de um jovem na vida masculina através da busca do pai.” (Campbell, J. p. 212).</a:t>
            </a:r>
          </a:p>
          <a:p>
            <a:pPr indent="457200" algn="just"/>
            <a:r>
              <a:rPr lang="pt-BR" sz="1400" dirty="0" smtClean="0">
                <a:latin typeface="Arial" panose="020B0604020202020204" pitchFamily="34" charset="0"/>
                <a:cs typeface="Arial" panose="020B0604020202020204" pitchFamily="34" charset="0"/>
              </a:rPr>
              <a:t>Desdobramentos importantes podem ser mobilizados pelo exame minucioso do poema, no que diz respeito à iniciação de Telêmaco. O seu encontro com Nestor, velho conselheiro de guerra, a emboscada arquitetada pelos pretendentes a ocupar o lugar de Odisseu em um segundo casamento com Penélope, o desvio para casa de </a:t>
            </a:r>
            <a:r>
              <a:rPr lang="pt-BR" sz="1400" dirty="0" err="1" smtClean="0">
                <a:latin typeface="Arial" panose="020B0604020202020204" pitchFamily="34" charset="0"/>
                <a:cs typeface="Arial" panose="020B0604020202020204" pitchFamily="34" charset="0"/>
              </a:rPr>
              <a:t>Eumeu</a:t>
            </a:r>
            <a:r>
              <a:rPr lang="pt-BR" sz="1400" dirty="0" smtClean="0">
                <a:latin typeface="Arial" panose="020B0604020202020204" pitchFamily="34" charset="0"/>
                <a:cs typeface="Arial" panose="020B0604020202020204" pitchFamily="34" charset="0"/>
              </a:rPr>
              <a:t>, porqueiro de Odisseu, e que portanto aponta para o universo da Deusa, e muito mais. Sincronisticamente, acontecimentos se entrelaçam entre eles, </a:t>
            </a:r>
            <a:r>
              <a:rPr lang="pt-BR" sz="1400" dirty="0">
                <a:latin typeface="Arial" panose="020B0604020202020204" pitchFamily="34" charset="0"/>
                <a:cs typeface="Arial" panose="020B0604020202020204" pitchFamily="34" charset="0"/>
              </a:rPr>
              <a:t>m</a:t>
            </a:r>
            <a:r>
              <a:rPr lang="pt-BR" sz="1400" dirty="0" smtClean="0">
                <a:latin typeface="Arial" panose="020B0604020202020204" pitchFamily="34" charset="0"/>
                <a:cs typeface="Arial" panose="020B0604020202020204" pitchFamily="34" charset="0"/>
              </a:rPr>
              <a:t>odestamente, sugiro a riqueza que um aprofundamento no livro do Campbell poderá oferecer, para que eu possa me ater a um recorte específico da iniciação de Telêmaco:</a:t>
            </a:r>
            <a:endParaRPr lang="pt-BR" dirty="0"/>
          </a:p>
        </p:txBody>
      </p:sp>
      <p:sp>
        <p:nvSpPr>
          <p:cNvPr id="3" name="CaixaDeTexto 2"/>
          <p:cNvSpPr txBox="1"/>
          <p:nvPr/>
        </p:nvSpPr>
        <p:spPr>
          <a:xfrm>
            <a:off x="8381393" y="3710861"/>
            <a:ext cx="2891391" cy="230832"/>
          </a:xfrm>
          <a:prstGeom prst="rect">
            <a:avLst/>
          </a:prstGeom>
          <a:noFill/>
        </p:spPr>
        <p:txBody>
          <a:bodyPr wrap="square" rtlCol="0">
            <a:spAutoFit/>
          </a:bodyPr>
          <a:lstStyle/>
          <a:p>
            <a:r>
              <a:rPr lang="pt-BR" sz="900" b="1" i="1" u="sng" dirty="0"/>
              <a:t>https://pt.wikipedia.org/wiki/Tel%C3%AAmaco</a:t>
            </a:r>
            <a:endParaRPr lang="pt-BR" sz="900" dirty="0"/>
          </a:p>
        </p:txBody>
      </p:sp>
      <p:sp>
        <p:nvSpPr>
          <p:cNvPr id="4" name="CaixaDeTexto 3"/>
          <p:cNvSpPr txBox="1"/>
          <p:nvPr/>
        </p:nvSpPr>
        <p:spPr>
          <a:xfrm>
            <a:off x="357809" y="4224140"/>
            <a:ext cx="11227241" cy="2462213"/>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Estamos no âmbito da Deusa que nos conecta aos ciclos de “desenvolvimento” da </a:t>
            </a:r>
            <a:r>
              <a:rPr lang="pt-BR" sz="1400" dirty="0" smtClean="0">
                <a:latin typeface="Arial" panose="020B0604020202020204" pitchFamily="34" charset="0"/>
                <a:cs typeface="Arial" panose="020B0604020202020204" pitchFamily="34" charset="0"/>
              </a:rPr>
              <a:t>vida, </a:t>
            </a:r>
            <a:r>
              <a:rPr lang="pt-BR" sz="1400" dirty="0">
                <a:latin typeface="Arial" panose="020B0604020202020204" pitchFamily="34" charset="0"/>
                <a:cs typeface="Arial" panose="020B0604020202020204" pitchFamily="34" charset="0"/>
              </a:rPr>
              <a:t>e a Iniciação de </a:t>
            </a:r>
            <a:r>
              <a:rPr lang="pt-BR" sz="1400" dirty="0" smtClean="0">
                <a:latin typeface="Arial" panose="020B0604020202020204" pitchFamily="34" charset="0"/>
                <a:cs typeface="Arial" panose="020B0604020202020204" pitchFamily="34" charset="0"/>
              </a:rPr>
              <a:t>Telêmaco </a:t>
            </a:r>
            <a:r>
              <a:rPr lang="pt-BR" sz="1400" dirty="0">
                <a:latin typeface="Arial" panose="020B0604020202020204" pitchFamily="34" charset="0"/>
                <a:cs typeface="Arial" panose="020B0604020202020204" pitchFamily="34" charset="0"/>
              </a:rPr>
              <a:t>no poema, aponta duas fases mitologicamente importantes: nascer e entrar para a vida adulta.</a:t>
            </a:r>
          </a:p>
          <a:p>
            <a:pPr indent="457200" algn="just"/>
            <a:r>
              <a:rPr lang="pt-BR" sz="1400" dirty="0">
                <a:latin typeface="Arial" panose="020B0604020202020204" pitchFamily="34" charset="0"/>
                <a:cs typeface="Arial" panose="020B0604020202020204" pitchFamily="34" charset="0"/>
              </a:rPr>
              <a:t>Se o nascer nos conecta com a mãe e as mitologias de criação podem nos dar esta referência, a mitologia, no poema A </a:t>
            </a:r>
            <a:r>
              <a:rPr lang="pt-BR" sz="1400" dirty="0" smtClean="0">
                <a:latin typeface="Arial" panose="020B0604020202020204" pitchFamily="34" charset="0"/>
                <a:cs typeface="Arial" panose="020B0604020202020204" pitchFamily="34" charset="0"/>
              </a:rPr>
              <a:t>Odisseia, </a:t>
            </a:r>
            <a:r>
              <a:rPr lang="pt-BR" sz="1400" dirty="0">
                <a:latin typeface="Arial" panose="020B0604020202020204" pitchFamily="34" charset="0"/>
                <a:cs typeface="Arial" panose="020B0604020202020204" pitchFamily="34" charset="0"/>
              </a:rPr>
              <a:t>com a personificação na imagem de Telêmaco, nos situa no período de nossas primeiras relações com o mundo interior e exterior, primeiro por meio da relação com a mãe, e depois por meio da relação com a figura paterna.</a:t>
            </a:r>
          </a:p>
          <a:p>
            <a:pPr indent="457200" algn="just"/>
            <a:r>
              <a:rPr lang="pt-BR" sz="1400" dirty="0" smtClean="0">
                <a:latin typeface="Arial" panose="020B0604020202020204" pitchFamily="34" charset="0"/>
                <a:cs typeface="Arial" panose="020B0604020202020204" pitchFamily="34" charset="0"/>
              </a:rPr>
              <a:t>A </a:t>
            </a:r>
            <a:r>
              <a:rPr lang="pt-BR" sz="1400" dirty="0">
                <a:latin typeface="Arial" panose="020B0604020202020204" pitchFamily="34" charset="0"/>
                <a:cs typeface="Arial" panose="020B0604020202020204" pitchFamily="34" charset="0"/>
              </a:rPr>
              <a:t>relação com a figura paterna se apresentará de forma diferente do que foi com a </a:t>
            </a:r>
            <a:r>
              <a:rPr lang="pt-BR" sz="1400" dirty="0" smtClean="0">
                <a:latin typeface="Arial" panose="020B0604020202020204" pitchFamily="34" charset="0"/>
                <a:cs typeface="Arial" panose="020B0604020202020204" pitchFamily="34" charset="0"/>
              </a:rPr>
              <a:t>mãe, </a:t>
            </a:r>
            <a:r>
              <a:rPr lang="pt-BR" sz="1400" dirty="0">
                <a:latin typeface="Arial" panose="020B0604020202020204" pitchFamily="34" charset="0"/>
                <a:cs typeface="Arial" panose="020B0604020202020204" pitchFamily="34" charset="0"/>
              </a:rPr>
              <a:t>porquê será </a:t>
            </a:r>
            <a:r>
              <a:rPr lang="pt-BR" sz="1400" dirty="0" smtClean="0">
                <a:latin typeface="Arial" panose="020B0604020202020204" pitchFamily="34" charset="0"/>
                <a:cs typeface="Arial" panose="020B0604020202020204" pitchFamily="34" charset="0"/>
              </a:rPr>
              <a:t>“buscada”, por este fato, pode </a:t>
            </a:r>
            <a:r>
              <a:rPr lang="pt-BR" sz="1400" dirty="0">
                <a:latin typeface="Arial" panose="020B0604020202020204" pitchFamily="34" charset="0"/>
                <a:cs typeface="Arial" panose="020B0604020202020204" pitchFamily="34" charset="0"/>
              </a:rPr>
              <a:t>ser considerada uma direção contra natureza, ela não se dá naturalmente como acontece nos primeiros momentos da relação com a </a:t>
            </a:r>
            <a:r>
              <a:rPr lang="pt-BR" sz="1400" dirty="0" smtClean="0">
                <a:latin typeface="Arial" panose="020B0604020202020204" pitchFamily="34" charset="0"/>
                <a:cs typeface="Arial" panose="020B0604020202020204" pitchFamily="34" charset="0"/>
              </a:rPr>
              <a:t>mãe</a:t>
            </a:r>
            <a:r>
              <a:rPr lang="pt-BR" sz="1400" dirty="0">
                <a:latin typeface="Arial" panose="020B0604020202020204" pitchFamily="34" charset="0"/>
                <a:cs typeface="Arial" panose="020B0604020202020204" pitchFamily="34" charset="0"/>
              </a:rPr>
              <a:t>,</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n</a:t>
            </a:r>
            <a:r>
              <a:rPr lang="pt-BR" sz="1400" dirty="0" smtClean="0">
                <a:latin typeface="Arial" panose="020B0604020202020204" pitchFamily="34" charset="0"/>
                <a:cs typeface="Arial" panose="020B0604020202020204" pitchFamily="34" charset="0"/>
              </a:rPr>
              <a:t>ascemos prematuros e dependentes da mãe e o pai deve ser “buscado”.</a:t>
            </a:r>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A busca pelo </a:t>
            </a:r>
            <a:r>
              <a:rPr lang="pt-BR" sz="1400" dirty="0" smtClean="0">
                <a:latin typeface="Arial" panose="020B0604020202020204" pitchFamily="34" charset="0"/>
                <a:cs typeface="Arial" panose="020B0604020202020204" pitchFamily="34" charset="0"/>
              </a:rPr>
              <a:t>“pai</a:t>
            </a:r>
            <a:r>
              <a:rPr lang="pt-BR" sz="1400" dirty="0">
                <a:latin typeface="Arial" panose="020B0604020202020204" pitchFamily="34" charset="0"/>
                <a:cs typeface="Arial" panose="020B0604020202020204" pitchFamily="34" charset="0"/>
              </a:rPr>
              <a:t>” nos coloca a todos, com a possibilidade de entrarmos num processo de individuação, uma busca de si </a:t>
            </a:r>
            <a:r>
              <a:rPr lang="pt-BR" sz="1400" dirty="0" smtClean="0">
                <a:latin typeface="Arial" panose="020B0604020202020204" pitchFamily="34" charset="0"/>
                <a:cs typeface="Arial" panose="020B0604020202020204" pitchFamily="34" charset="0"/>
              </a:rPr>
              <a:t>mesmo, do autoconhecimento que vamos oferecer para o mundo, a busca pelo pai aponta a direção para a vida social, indica qual o nosso lugar na sociedade.</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142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930" y="2493818"/>
            <a:ext cx="2892828" cy="2402378"/>
          </a:xfrm>
          <a:prstGeom prst="rect">
            <a:avLst/>
          </a:prstGeom>
        </p:spPr>
      </p:pic>
      <p:sp>
        <p:nvSpPr>
          <p:cNvPr id="3" name="CaixaDeTexto 2"/>
          <p:cNvSpPr txBox="1"/>
          <p:nvPr/>
        </p:nvSpPr>
        <p:spPr>
          <a:xfrm>
            <a:off x="482138" y="706582"/>
            <a:ext cx="8055033" cy="5693866"/>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Odisseu sai de Tróia com doze navios, doze é um número de uma simbologia relevante, relembro que Odisseu é a representação simbólica do Sol. Odisseu é o Sol e Penélope é a Lua, a aparição do número doze, que se repete por muitas vezes na obra, aponta para a jornada do Sol em um ciclo zodiacal. A citação seguinte faz referência a simbologia do navio:</a:t>
            </a:r>
          </a:p>
          <a:p>
            <a:pPr indent="457200" algn="just"/>
            <a:r>
              <a:rPr lang="pt-BR" sz="1400" dirty="0">
                <a:latin typeface="Arial" panose="020B0604020202020204" pitchFamily="34" charset="0"/>
                <a:cs typeface="Arial" panose="020B0604020202020204" pitchFamily="34" charset="0"/>
              </a:rPr>
              <a:t>“Em primeiro lugar, o barco ou o navio é um recipiente feminino; em todo o mundo os marinheiros se referem a ele através do pronome ‘ela’. Muitas vezes, o barco é associado à Lua e às deusas da Lua... O barco facilita as comunicações, o comércio e a difusão cultural. Aqui também ele parece ser feminino no sentido de que promove relações e reúne pessoas.” (von Franz, Marie Louise. O Gato. Um conto da redenção Feminina. P.39)</a:t>
            </a:r>
          </a:p>
          <a:p>
            <a:pPr indent="457200" algn="just"/>
            <a:r>
              <a:rPr lang="pt-BR" sz="1400" dirty="0">
                <a:latin typeface="Arial" panose="020B0604020202020204" pitchFamily="34" charset="0"/>
                <a:cs typeface="Arial" panose="020B0604020202020204" pitchFamily="34" charset="0"/>
              </a:rPr>
              <a:t>Relembro que a Odisseia retrata a visão de mundo de um povo conquistador, guerreiro, o indo-europeu, que vem de uma raiz de povos caçadores nômades e para estes, o mundo mitológico recai sobre aquilo que pode ser encontrado em todo lugar, em qualquer parte, como o céu que tudo cobre, a terra que se estende sob seus pés, o vento, a lua, o sol. </a:t>
            </a:r>
          </a:p>
          <a:p>
            <a:pPr indent="457200" algn="just"/>
            <a:r>
              <a:rPr lang="pt-BR" sz="1400" dirty="0">
                <a:latin typeface="Arial" panose="020B0604020202020204" pitchFamily="34" charset="0"/>
                <a:cs typeface="Arial" panose="020B0604020202020204" pitchFamily="34" charset="0"/>
              </a:rPr>
              <a:t>Então a representação do Sol e da Lua atravessando os ciclos da contagem do tempo é significativa na formação de sua mitologia, embora estando o barco associado a Lua e às deusas da Lua como aponta a citação de von Franz, já denota uma sobreposição entre culturas.</a:t>
            </a:r>
          </a:p>
          <a:p>
            <a:pPr indent="457200" algn="just"/>
            <a:r>
              <a:rPr lang="pt-BR" sz="1400" dirty="0">
                <a:latin typeface="Arial" panose="020B0604020202020204" pitchFamily="34" charset="0"/>
                <a:cs typeface="Arial" panose="020B0604020202020204" pitchFamily="34" charset="0"/>
              </a:rPr>
              <a:t>Então é bom que se guarde essa informação porque no cenário que se nos configura, o vento, o sol, a lua, a terra, o barco são manifestações divinas que dentro da mitologia tem simbolismo e significado relevantes às nossas associações. Cito mais algumas linhas sobre o simbolismo e importância do barco, do navio:</a:t>
            </a:r>
          </a:p>
          <a:p>
            <a:pPr indent="457200" algn="just"/>
            <a:r>
              <a:rPr lang="pt-BR" sz="1400" dirty="0">
                <a:latin typeface="Arial" panose="020B0604020202020204" pitchFamily="34" charset="0"/>
                <a:cs typeface="Arial" panose="020B0604020202020204" pitchFamily="34" charset="0"/>
              </a:rPr>
              <a:t>“Assim, o barco navega pelas águas do inconsciente. Sabemos que a água é geralmente um símbolo do inconsciente. Sabemos que a água é um símbolo do inconsciente coletivo; por isso o barco sempre teve o significado de ser algo que nos mantem flutuando, não permitindo que nos afoguemos no inconsciente. Toda filosofia, doutrina religiosa ou tradição cultural é isso, como um barco que nos protege. Se penetrássemos no inconsciente despreparados, nós nos afogaríamos.” </a:t>
            </a:r>
            <a:r>
              <a:rPr lang="pt-BR" sz="1400" dirty="0" smtClean="0">
                <a:latin typeface="Arial" panose="020B0604020202020204" pitchFamily="34" charset="0"/>
                <a:cs typeface="Arial" panose="020B0604020202020204" pitchFamily="34" charset="0"/>
              </a:rPr>
              <a:t>(von </a:t>
            </a:r>
            <a:r>
              <a:rPr lang="pt-BR" sz="1400" dirty="0">
                <a:latin typeface="Arial" panose="020B0604020202020204" pitchFamily="34" charset="0"/>
                <a:cs typeface="Arial" panose="020B0604020202020204" pitchFamily="34" charset="0"/>
              </a:rPr>
              <a:t>Franz. Marie Louise. O Gato. Um conto da redenção feminina p. 42).</a:t>
            </a:r>
          </a:p>
        </p:txBody>
      </p:sp>
      <p:sp>
        <p:nvSpPr>
          <p:cNvPr id="5" name="CaixaDeTexto 4"/>
          <p:cNvSpPr txBox="1"/>
          <p:nvPr/>
        </p:nvSpPr>
        <p:spPr>
          <a:xfrm>
            <a:off x="971401" y="337250"/>
            <a:ext cx="7076506" cy="369332"/>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A JORNADA DE RETORNO À ÍTACA E DE RETORNO À DEUSA</a:t>
            </a:r>
            <a:endParaRPr lang="pt-BR" b="1" dirty="0">
              <a:latin typeface="Arial" panose="020B0604020202020204" pitchFamily="34" charset="0"/>
              <a:cs typeface="Arial" panose="020B0604020202020204" pitchFamily="34" charset="0"/>
            </a:endParaRPr>
          </a:p>
        </p:txBody>
      </p:sp>
      <p:sp>
        <p:nvSpPr>
          <p:cNvPr id="4" name="CaixaDeTexto 3"/>
          <p:cNvSpPr txBox="1"/>
          <p:nvPr/>
        </p:nvSpPr>
        <p:spPr>
          <a:xfrm>
            <a:off x="8790469" y="4896196"/>
            <a:ext cx="3117750" cy="21544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hlinkClick r:id="rId3"/>
              </a:rPr>
              <a:t>https://</a:t>
            </a:r>
            <a:r>
              <a:rPr lang="pt-BR" sz="800" dirty="0" smtClean="0">
                <a:latin typeface="Arial" panose="020B0604020202020204" pitchFamily="34" charset="0"/>
                <a:cs typeface="Arial" panose="020B0604020202020204" pitchFamily="34" charset="0"/>
                <a:hlinkClick r:id="rId3"/>
              </a:rPr>
              <a:t>en.wikipedia.org/wiki/Scheria</a:t>
            </a:r>
            <a:r>
              <a:rPr lang="pt-BR" sz="800" dirty="0">
                <a:latin typeface="Arial" panose="020B0604020202020204" pitchFamily="34" charset="0"/>
                <a:cs typeface="Arial" panose="020B0604020202020204" pitchFamily="34" charset="0"/>
              </a:rPr>
              <a:t> </a:t>
            </a:r>
            <a:r>
              <a:rPr lang="pt-BR" sz="800" b="1" i="1" u="sng" dirty="0" err="1" smtClean="0">
                <a:latin typeface="Arial" panose="020B0604020202020204" pitchFamily="34" charset="0"/>
                <a:cs typeface="Arial" panose="020B0604020202020204" pitchFamily="34" charset="0"/>
                <a:hlinkClick r:id="rId4"/>
              </a:rPr>
              <a:t>phaeacia</a:t>
            </a:r>
            <a:r>
              <a:rPr lang="pt-BR" sz="800" b="1" i="1" u="sng" dirty="0" smtClean="0">
                <a:latin typeface="Arial" panose="020B0604020202020204" pitchFamily="34" charset="0"/>
                <a:cs typeface="Arial" panose="020B0604020202020204" pitchFamily="34" charset="0"/>
                <a:hlinkClick r:id="rId4"/>
              </a:rPr>
              <a:t> </a:t>
            </a:r>
            <a:r>
              <a:rPr lang="pt-BR" sz="800" b="1" i="1" u="sng" dirty="0">
                <a:latin typeface="Arial" panose="020B0604020202020204" pitchFamily="34" charset="0"/>
                <a:cs typeface="Arial" panose="020B0604020202020204" pitchFamily="34" charset="0"/>
                <a:hlinkClick r:id="rId4"/>
              </a:rPr>
              <a:t>in </a:t>
            </a:r>
            <a:r>
              <a:rPr lang="pt-BR" sz="800" b="1" i="1" u="sng" dirty="0" err="1">
                <a:latin typeface="Arial" panose="020B0604020202020204" pitchFamily="34" charset="0"/>
                <a:cs typeface="Arial" panose="020B0604020202020204" pitchFamily="34" charset="0"/>
                <a:hlinkClick r:id="rId4"/>
              </a:rPr>
              <a:t>the</a:t>
            </a:r>
            <a:r>
              <a:rPr lang="pt-BR" sz="800" b="1" i="1" u="sng" dirty="0">
                <a:latin typeface="Arial" panose="020B0604020202020204" pitchFamily="34" charset="0"/>
                <a:cs typeface="Arial" panose="020B0604020202020204" pitchFamily="34" charset="0"/>
                <a:hlinkClick r:id="rId4"/>
              </a:rPr>
              <a:t> </a:t>
            </a:r>
            <a:r>
              <a:rPr lang="pt-BR" sz="800" b="1" i="1" u="sng" dirty="0" err="1">
                <a:latin typeface="Arial" panose="020B0604020202020204" pitchFamily="34" charset="0"/>
                <a:cs typeface="Arial" panose="020B0604020202020204" pitchFamily="34" charset="0"/>
                <a:hlinkClick r:id="rId4"/>
              </a:rPr>
              <a:t>odyssey</a:t>
            </a:r>
            <a:endParaRPr lang="pt-B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150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739833" y="690736"/>
            <a:ext cx="10839796" cy="5457841"/>
          </a:xfrm>
          <a:prstGeom prst="rect">
            <a:avLst/>
          </a:prstGeom>
        </p:spPr>
        <p:txBody>
          <a:bodyPr wrap="square">
            <a:spAutoFit/>
          </a:bodyPr>
          <a:lstStyle/>
          <a:p>
            <a:pPr>
              <a:lnSpc>
                <a:spcPct val="107000"/>
              </a:lnSpc>
              <a:spcAft>
                <a:spcPts val="800"/>
              </a:spcAft>
            </a:pPr>
            <a:r>
              <a:rPr lang="pt-BR" b="1" dirty="0">
                <a:latin typeface="Arial" panose="020B0604020202020204" pitchFamily="34" charset="0"/>
                <a:ea typeface="Calibri" panose="020F0502020204030204" pitchFamily="34" charset="0"/>
                <a:cs typeface="Arial" panose="020B0604020202020204" pitchFamily="34" charset="0"/>
              </a:rPr>
              <a:t>PREPARANDO O ENCONTRO COM A DEUSA</a:t>
            </a:r>
          </a:p>
          <a:p>
            <a:pPr algn="just">
              <a:lnSpc>
                <a:spcPct val="107000"/>
              </a:lnSpc>
              <a:spcAft>
                <a:spcPts val="800"/>
              </a:spcAft>
            </a:pPr>
            <a:endParaRPr lang="pt-BR" dirty="0" smtClean="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1600" dirty="0" smtClean="0">
                <a:latin typeface="Arial" panose="020B0604020202020204" pitchFamily="34" charset="0"/>
                <a:ea typeface="Calibri" panose="020F0502020204030204" pitchFamily="34" charset="0"/>
                <a:cs typeface="Arial" panose="020B0604020202020204" pitchFamily="34" charset="0"/>
              </a:rPr>
              <a:t>Num </a:t>
            </a:r>
            <a:r>
              <a:rPr lang="pt-BR" sz="1600" dirty="0">
                <a:latin typeface="Arial" panose="020B0604020202020204" pitchFamily="34" charset="0"/>
                <a:ea typeface="Calibri" panose="020F0502020204030204" pitchFamily="34" charset="0"/>
                <a:cs typeface="Arial" panose="020B0604020202020204" pitchFamily="34" charset="0"/>
              </a:rPr>
              <a:t>primeiro </a:t>
            </a:r>
            <a:r>
              <a:rPr lang="pt-BR" sz="1600" dirty="0" smtClean="0">
                <a:latin typeface="Arial" panose="020B0604020202020204" pitchFamily="34" charset="0"/>
                <a:ea typeface="Calibri" panose="020F0502020204030204" pitchFamily="34" charset="0"/>
                <a:cs typeface="Arial" panose="020B0604020202020204" pitchFamily="34" charset="0"/>
              </a:rPr>
              <a:t>momento, </a:t>
            </a:r>
            <a:r>
              <a:rPr lang="pt-BR" sz="1600" dirty="0">
                <a:latin typeface="Arial" panose="020B0604020202020204" pitchFamily="34" charset="0"/>
                <a:ea typeface="Calibri" panose="020F0502020204030204" pitchFamily="34" charset="0"/>
                <a:cs typeface="Arial" panose="020B0604020202020204" pitchFamily="34" charset="0"/>
              </a:rPr>
              <a:t>Odisseu é a representação do guerreiro e sua tripulação é formada de homens rudes, agressivos, que saqueiam cidades e violentam mulheres, por onde quer que passem. A deusa personificada nas figuras femininas de Circe, </a:t>
            </a:r>
            <a:r>
              <a:rPr lang="pt-BR" sz="1600" dirty="0" err="1">
                <a:latin typeface="Arial" panose="020B0604020202020204" pitchFamily="34" charset="0"/>
                <a:ea typeface="Calibri" panose="020F0502020204030204" pitchFamily="34" charset="0"/>
                <a:cs typeface="Arial" panose="020B0604020202020204" pitchFamily="34" charset="0"/>
              </a:rPr>
              <a:t>Calipso</a:t>
            </a:r>
            <a:r>
              <a:rPr lang="pt-BR" sz="1600" dirty="0">
                <a:latin typeface="Arial" panose="020B0604020202020204" pitchFamily="34" charset="0"/>
                <a:ea typeface="Calibri" panose="020F0502020204030204" pitchFamily="34" charset="0"/>
                <a:cs typeface="Arial" panose="020B0604020202020204" pitchFamily="34" charset="0"/>
              </a:rPr>
              <a:t> e </a:t>
            </a:r>
            <a:r>
              <a:rPr lang="pt-BR" sz="1600" dirty="0" err="1">
                <a:latin typeface="Arial" panose="020B0604020202020204" pitchFamily="34" charset="0"/>
                <a:ea typeface="Calibri" panose="020F0502020204030204" pitchFamily="34" charset="0"/>
                <a:cs typeface="Arial" panose="020B0604020202020204" pitchFamily="34" charset="0"/>
              </a:rPr>
              <a:t>Nausícaa</a:t>
            </a:r>
            <a:r>
              <a:rPr lang="pt-BR" sz="1600" dirty="0">
                <a:latin typeface="Arial" panose="020B0604020202020204" pitchFamily="34" charset="0"/>
                <a:ea typeface="Calibri" panose="020F0502020204030204" pitchFamily="34" charset="0"/>
                <a:cs typeface="Arial" panose="020B0604020202020204" pitchFamily="34" charset="0"/>
              </a:rPr>
              <a:t>, são </a:t>
            </a:r>
            <a:r>
              <a:rPr lang="pt-BR" sz="1600" dirty="0" smtClean="0">
                <a:latin typeface="Arial" panose="020B0604020202020204" pitchFamily="34" charset="0"/>
                <a:ea typeface="Calibri" panose="020F0502020204030204" pitchFamily="34" charset="0"/>
                <a:cs typeface="Arial" panose="020B0604020202020204" pitchFamily="34" charset="0"/>
              </a:rPr>
              <a:t>respectivamente, </a:t>
            </a:r>
            <a:r>
              <a:rPr lang="pt-BR" sz="1600" dirty="0">
                <a:latin typeface="Arial" panose="020B0604020202020204" pitchFamily="34" charset="0"/>
                <a:ea typeface="Calibri" panose="020F0502020204030204" pitchFamily="34" charset="0"/>
                <a:cs typeface="Arial" panose="020B0604020202020204" pitchFamily="34" charset="0"/>
              </a:rPr>
              <a:t>as deidades Afrodite, Hera e Atena. </a:t>
            </a:r>
            <a:endParaRPr lang="pt-BR" sz="1600" dirty="0" smtClean="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endParaRPr lang="pt-BR" sz="16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Em breve vamos vê-las em </a:t>
            </a:r>
            <a:r>
              <a:rPr lang="pt-BR" sz="1600" dirty="0" smtClean="0">
                <a:latin typeface="Arial" panose="020B0604020202020204" pitchFamily="34" charset="0"/>
                <a:ea typeface="Calibri" panose="020F0502020204030204" pitchFamily="34" charset="0"/>
                <a:cs typeface="Arial" panose="020B0604020202020204" pitchFamily="34" charset="0"/>
              </a:rPr>
              <a:t>ação: no </a:t>
            </a:r>
            <a:r>
              <a:rPr lang="pt-BR" sz="1600" dirty="0">
                <a:latin typeface="Arial" panose="020B0604020202020204" pitchFamily="34" charset="0"/>
                <a:ea typeface="Calibri" panose="020F0502020204030204" pitchFamily="34" charset="0"/>
                <a:cs typeface="Arial" panose="020B0604020202020204" pitchFamily="34" charset="0"/>
              </a:rPr>
              <a:t>decorrer da jornada de retorno de Odisseu</a:t>
            </a:r>
            <a:r>
              <a:rPr lang="pt-BR" sz="1600" dirty="0" smtClean="0">
                <a:latin typeface="Arial" panose="020B0604020202020204" pitchFamily="34" charset="0"/>
                <a:ea typeface="Calibri" panose="020F0502020204030204" pitchFamily="34" charset="0"/>
                <a:cs typeface="Arial" panose="020B0604020202020204" pitchFamily="34" charset="0"/>
              </a:rPr>
              <a:t>, A Deusa </a:t>
            </a:r>
            <a:r>
              <a:rPr lang="pt-BR" sz="1600" dirty="0">
                <a:latin typeface="Arial" panose="020B0604020202020204" pitchFamily="34" charset="0"/>
                <a:ea typeface="Calibri" panose="020F0502020204030204" pitchFamily="34" charset="0"/>
                <a:cs typeface="Arial" panose="020B0604020202020204" pitchFamily="34" charset="0"/>
              </a:rPr>
              <a:t>o </a:t>
            </a:r>
            <a:r>
              <a:rPr lang="pt-BR" sz="1600" dirty="0" smtClean="0">
                <a:latin typeface="Arial" panose="020B0604020202020204" pitchFamily="34" charset="0"/>
                <a:ea typeface="Calibri" panose="020F0502020204030204" pitchFamily="34" charset="0"/>
                <a:cs typeface="Arial" panose="020B0604020202020204" pitchFamily="34" charset="0"/>
              </a:rPr>
              <a:t>Iniciará</a:t>
            </a:r>
            <a:r>
              <a:rPr lang="pt-BR" sz="1600" dirty="0">
                <a:latin typeface="Arial" panose="020B0604020202020204" pitchFamily="34" charset="0"/>
                <a:ea typeface="Calibri" panose="020F0502020204030204" pitchFamily="34" charset="0"/>
                <a:cs typeface="Arial" panose="020B0604020202020204" pitchFamily="34" charset="0"/>
              </a:rPr>
              <a:t>, o conduzirá ao </a:t>
            </a:r>
            <a:r>
              <a:rPr lang="pt-BR" sz="1600" dirty="0" err="1">
                <a:latin typeface="Arial" panose="020B0604020202020204" pitchFamily="34" charset="0"/>
                <a:ea typeface="Calibri" panose="020F0502020204030204" pitchFamily="34" charset="0"/>
                <a:cs typeface="Arial" panose="020B0604020202020204" pitchFamily="34" charset="0"/>
              </a:rPr>
              <a:t>inframundo</a:t>
            </a:r>
            <a:r>
              <a:rPr lang="pt-BR" sz="1600" dirty="0">
                <a:latin typeface="Arial" panose="020B0604020202020204" pitchFamily="34" charset="0"/>
                <a:ea typeface="Calibri" panose="020F0502020204030204" pitchFamily="34" charset="0"/>
                <a:cs typeface="Arial" panose="020B0604020202020204" pitchFamily="34" charset="0"/>
              </a:rPr>
              <a:t>, o despojará da armadura de guerreiro, o colocará exposto ao aspecto solar da consciência, e o reconectará com a sua própria capacidade de se relacionar, reconexão com Eros, </a:t>
            </a:r>
            <a:r>
              <a:rPr lang="pt-BR" sz="1600" dirty="0" smtClean="0">
                <a:latin typeface="Arial" panose="020B0604020202020204" pitchFamily="34" charset="0"/>
                <a:ea typeface="Calibri" panose="020F0502020204030204" pitchFamily="34" charset="0"/>
                <a:cs typeface="Arial" panose="020B0604020202020204" pitchFamily="34" charset="0"/>
              </a:rPr>
              <a:t>isto tudo, antes </a:t>
            </a:r>
            <a:r>
              <a:rPr lang="pt-BR" sz="1600" dirty="0">
                <a:latin typeface="Arial" panose="020B0604020202020204" pitchFamily="34" charset="0"/>
                <a:ea typeface="Calibri" panose="020F0502020204030204" pitchFamily="34" charset="0"/>
                <a:cs typeface="Arial" panose="020B0604020202020204" pitchFamily="34" charset="0"/>
              </a:rPr>
              <a:t>de retornar a Penélope</a:t>
            </a:r>
            <a:r>
              <a:rPr lang="pt-BR" sz="1600" dirty="0" smtClean="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r>
              <a:rPr lang="pt-BR" sz="1600" dirty="0" smtClean="0">
                <a:latin typeface="Arial" panose="020B0604020202020204" pitchFamily="34" charset="0"/>
                <a:ea typeface="Calibri" panose="020F0502020204030204" pitchFamily="34" charset="0"/>
                <a:cs typeface="Arial" panose="020B0604020202020204" pitchFamily="34" charset="0"/>
              </a:rPr>
              <a:t> </a:t>
            </a:r>
            <a:endParaRPr lang="pt-BR" sz="16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Então: “Os deuses declaram: ‘Isso não é maneira de um homem voltar para sua esposa! Esse não é o modo correto de um homem se relacionar com a mulher na coexistência doméstica.’ (Campbell, J. p. 198</a:t>
            </a:r>
            <a:r>
              <a:rPr lang="pt-BR" sz="1600" dirty="0" smtClean="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endParaRPr lang="pt-BR" sz="16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1600" dirty="0" smtClean="0">
                <a:latin typeface="Arial" panose="020B0604020202020204" pitchFamily="34" charset="0"/>
                <a:ea typeface="Calibri" panose="020F0502020204030204" pitchFamily="34" charset="0"/>
                <a:cs typeface="Arial" panose="020B0604020202020204" pitchFamily="34" charset="0"/>
              </a:rPr>
              <a:t>Odisseu, </a:t>
            </a:r>
            <a:r>
              <a:rPr lang="pt-BR" sz="1600" dirty="0">
                <a:latin typeface="Arial" panose="020B0604020202020204" pitchFamily="34" charset="0"/>
                <a:ea typeface="Calibri" panose="020F0502020204030204" pitchFamily="34" charset="0"/>
                <a:cs typeface="Arial" panose="020B0604020202020204" pitchFamily="34" charset="0"/>
              </a:rPr>
              <a:t>circunstancialmente, vindo de uma guerra que durara 10 anos, pode estar, enquanto guerreiro, cegamente identificado às deidades belicosas como Ares, Zeus, e com isso estar num estado em que a deusa do Amor se apresentará à consciência, em um grau de intensidade proporcional ao grau do subjugo.</a:t>
            </a:r>
            <a:endParaRPr lang="pt-BR"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73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748145" y="361552"/>
            <a:ext cx="10906299" cy="5849294"/>
          </a:xfrm>
          <a:prstGeom prst="rect">
            <a:avLst/>
          </a:prstGeom>
        </p:spPr>
        <p:txBody>
          <a:bodyPr wrap="square">
            <a:spAutoFit/>
          </a:bodyPr>
          <a:lstStyle/>
          <a:p>
            <a:pPr>
              <a:lnSpc>
                <a:spcPct val="107000"/>
              </a:lnSpc>
              <a:spcAft>
                <a:spcPts val="800"/>
              </a:spcAft>
            </a:pPr>
            <a:r>
              <a:rPr lang="pt-BR" b="1" dirty="0">
                <a:latin typeface="Arial" panose="020B0604020202020204" pitchFamily="34" charset="0"/>
                <a:ea typeface="Calibri" panose="020F0502020204030204" pitchFamily="34" charset="0"/>
                <a:cs typeface="Arial" panose="020B0604020202020204" pitchFamily="34" charset="0"/>
              </a:rPr>
              <a:t>O ENCONTRO COM A DEUSA</a:t>
            </a:r>
            <a:endParaRPr lang="pt-BR" sz="1600" b="1"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endParaRPr lang="pt-BR" sz="1600" dirty="0" smtClean="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1600" dirty="0" smtClean="0">
                <a:latin typeface="Arial" panose="020B0604020202020204" pitchFamily="34" charset="0"/>
                <a:ea typeface="Calibri" panose="020F0502020204030204" pitchFamily="34" charset="0"/>
                <a:cs typeface="Arial" panose="020B0604020202020204" pitchFamily="34" charset="0"/>
              </a:rPr>
              <a:t>“</a:t>
            </a:r>
            <a:r>
              <a:rPr lang="pt-BR" sz="1600" dirty="0">
                <a:latin typeface="Arial" panose="020B0604020202020204" pitchFamily="34" charset="0"/>
                <a:ea typeface="Calibri" panose="020F0502020204030204" pitchFamily="34" charset="0"/>
                <a:cs typeface="Arial" panose="020B0604020202020204" pitchFamily="34" charset="0"/>
              </a:rPr>
              <a:t>Acho fascinante que as três forças que no Período Homérico inicial tiveram sua majestade desprezada tenham agora de ser encaradas em todo o seu poder. Assim veremos a estória da jornada visionária de reintegração do masculino e do feminino num relacionamento de reciprocidade, ao invés da predominância exagerada de um ou de outro.” (Campbell, J. p. 198 § 2 e 3).</a:t>
            </a: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Esta citação traz à pauta as consequências da unilateralidade de uma grandeza na consciência, em detrimento de seu polo oposto mantido no </a:t>
            </a:r>
            <a:r>
              <a:rPr lang="pt-BR" sz="1600" dirty="0" smtClean="0">
                <a:latin typeface="Arial" panose="020B0604020202020204" pitchFamily="34" charset="0"/>
                <a:ea typeface="Calibri" panose="020F0502020204030204" pitchFamily="34" charset="0"/>
                <a:cs typeface="Arial" panose="020B0604020202020204" pitchFamily="34" charset="0"/>
              </a:rPr>
              <a:t>inconsciente; </a:t>
            </a:r>
            <a:r>
              <a:rPr lang="pt-BR" sz="1600" dirty="0">
                <a:latin typeface="Arial" panose="020B0604020202020204" pitchFamily="34" charset="0"/>
                <a:ea typeface="Calibri" panose="020F0502020204030204" pitchFamily="34" charset="0"/>
                <a:cs typeface="Arial" panose="020B0604020202020204" pitchFamily="34" charset="0"/>
              </a:rPr>
              <a:t>expondo a perspectiva de um confronto entre forças quando se defronta uma separação entre os pares de opostos, como o feminino e o masculino em uma vida psíquica. </a:t>
            </a: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Quanto maior a naturalização desse estado, proporcionalmente, maior será a força compensatória de seu polo oposto em uma eventual exposição à consciência.</a:t>
            </a: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A predisposição de aspectos da vida psíquica que foram negligenciados para se privilegiar outros, em uma vigência na personalidade, mesmo que talvez circunstancialmente, se justifiquem como necessárias à sobrevivência, como no caso de um estado de guerra, a Guerra de Tróia, por exemplo, agora vão exigir seu lugar na consciência.</a:t>
            </a: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As mudanças nas condições externas impõem agora uma nova adaptação, uma mudança de atitude, e o momento é o de iniciar a jornada de volta a </a:t>
            </a:r>
            <a:r>
              <a:rPr lang="pt-BR" sz="1600" dirty="0" err="1">
                <a:latin typeface="Arial" panose="020B0604020202020204" pitchFamily="34" charset="0"/>
                <a:ea typeface="Calibri" panose="020F0502020204030204" pitchFamily="34" charset="0"/>
                <a:cs typeface="Arial" panose="020B0604020202020204" pitchFamily="34" charset="0"/>
              </a:rPr>
              <a:t>Ítaca</a:t>
            </a:r>
            <a:r>
              <a:rPr lang="pt-BR" sz="1600" dirty="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r>
              <a:rPr lang="pt-BR" sz="1600" dirty="0">
                <a:latin typeface="Arial" panose="020B0604020202020204" pitchFamily="34" charset="0"/>
                <a:ea typeface="Calibri" panose="020F0502020204030204" pitchFamily="34" charset="0"/>
                <a:cs typeface="Arial" panose="020B0604020202020204" pitchFamily="34" charset="0"/>
              </a:rPr>
              <a:t>Para que isto se realize, eis então a resposta do </a:t>
            </a:r>
            <a:r>
              <a:rPr lang="pt-BR" sz="1600" b="1" dirty="0" smtClean="0">
                <a:latin typeface="Arial" panose="020B0604020202020204" pitchFamily="34" charset="0"/>
                <a:ea typeface="Calibri" panose="020F0502020204030204" pitchFamily="34" charset="0"/>
                <a:cs typeface="Arial" panose="020B0604020202020204" pitchFamily="34" charset="0"/>
              </a:rPr>
              <a:t>Deus </a:t>
            </a:r>
            <a:r>
              <a:rPr lang="pt-BR" sz="1600" b="1" dirty="0">
                <a:latin typeface="Arial" panose="020B0604020202020204" pitchFamily="34" charset="0"/>
                <a:ea typeface="Calibri" panose="020F0502020204030204" pitchFamily="34" charset="0"/>
                <a:cs typeface="Arial" panose="020B0604020202020204" pitchFamily="34" charset="0"/>
              </a:rPr>
              <a:t>O Vento</a:t>
            </a:r>
            <a:r>
              <a:rPr lang="pt-BR" sz="1600" dirty="0">
                <a:latin typeface="Arial" panose="020B0604020202020204" pitchFamily="34" charset="0"/>
                <a:ea typeface="Calibri" panose="020F0502020204030204" pitchFamily="34" charset="0"/>
                <a:cs typeface="Arial" panose="020B0604020202020204" pitchFamily="34" charset="0"/>
              </a:rPr>
              <a:t>: “Durante dez dias eles sopram os navios de Odisseu em todas as direções. Para chegar onde quer, Odisseu terá de encontrar e apaziguar as três deusas. Afrodite, Hera e Atena aparecerão a ele na forma de três ninfas: Circe, </a:t>
            </a:r>
            <a:r>
              <a:rPr lang="pt-BR" sz="1600" dirty="0" err="1">
                <a:latin typeface="Arial" panose="020B0604020202020204" pitchFamily="34" charset="0"/>
                <a:ea typeface="Calibri" panose="020F0502020204030204" pitchFamily="34" charset="0"/>
                <a:cs typeface="Arial" panose="020B0604020202020204" pitchFamily="34" charset="0"/>
              </a:rPr>
              <a:t>Calipso</a:t>
            </a:r>
            <a:r>
              <a:rPr lang="pt-BR" sz="1600" dirty="0">
                <a:latin typeface="Arial" panose="020B0604020202020204" pitchFamily="34" charset="0"/>
                <a:ea typeface="Calibri" panose="020F0502020204030204" pitchFamily="34" charset="0"/>
                <a:cs typeface="Arial" panose="020B0604020202020204" pitchFamily="34" charset="0"/>
              </a:rPr>
              <a:t> e </a:t>
            </a:r>
            <a:r>
              <a:rPr lang="pt-BR" sz="1600" dirty="0" err="1">
                <a:latin typeface="Arial" panose="020B0604020202020204" pitchFamily="34" charset="0"/>
                <a:ea typeface="Calibri" panose="020F0502020204030204" pitchFamily="34" charset="0"/>
                <a:cs typeface="Arial" panose="020B0604020202020204" pitchFamily="34" charset="0"/>
              </a:rPr>
              <a:t>Nausícaa</a:t>
            </a:r>
            <a:r>
              <a:rPr lang="pt-BR" sz="1600" dirty="0">
                <a:latin typeface="Arial" panose="020B0604020202020204" pitchFamily="34" charset="0"/>
                <a:ea typeface="Calibri" panose="020F0502020204030204" pitchFamily="34" charset="0"/>
                <a:cs typeface="Arial" panose="020B0604020202020204" pitchFamily="34" charset="0"/>
              </a:rPr>
              <a:t>.” (Campbell, J. p. 198).</a:t>
            </a:r>
            <a:endParaRPr lang="pt-BR"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1123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407323" y="548640"/>
            <a:ext cx="5702531" cy="6001643"/>
          </a:xfrm>
          <a:prstGeom prst="rect">
            <a:avLst/>
          </a:prstGeom>
          <a:noFill/>
        </p:spPr>
        <p:txBody>
          <a:bodyPr wrap="square" rtlCol="0">
            <a:spAutoFit/>
          </a:bodyPr>
          <a:lstStyle/>
          <a:p>
            <a:pPr indent="457200" algn="just"/>
            <a:r>
              <a:rPr lang="pt-BR" sz="1600" dirty="0">
                <a:latin typeface="Arial" panose="020B0604020202020204" pitchFamily="34" charset="0"/>
                <a:cs typeface="Arial" panose="020B0604020202020204" pitchFamily="34" charset="0"/>
              </a:rPr>
              <a:t>“Soprados pelos ventos, os navios vão parar no norte da África e na Terra dos </a:t>
            </a:r>
            <a:r>
              <a:rPr lang="pt-BR" sz="1600" dirty="0" err="1">
                <a:latin typeface="Arial" panose="020B0604020202020204" pitchFamily="34" charset="0"/>
                <a:cs typeface="Arial" panose="020B0604020202020204" pitchFamily="34" charset="0"/>
              </a:rPr>
              <a:t>Lotófagos</a:t>
            </a:r>
            <a:r>
              <a:rPr lang="pt-BR" sz="1600" dirty="0">
                <a:latin typeface="Arial" panose="020B0604020202020204" pitchFamily="34" charset="0"/>
                <a:cs typeface="Arial" panose="020B0604020202020204" pitchFamily="34" charset="0"/>
              </a:rPr>
              <a:t>. Ali eles são narcotizados e levados à terra dos sonhos – e desse momento em diante, até que Odisseu acorde na ilha de </a:t>
            </a:r>
            <a:r>
              <a:rPr lang="pt-BR" sz="1600" dirty="0" err="1">
                <a:latin typeface="Arial" panose="020B0604020202020204" pitchFamily="34" charset="0"/>
                <a:cs typeface="Arial" panose="020B0604020202020204" pitchFamily="34" charset="0"/>
              </a:rPr>
              <a:t>Ítaca</a:t>
            </a:r>
            <a:r>
              <a:rPr lang="pt-BR" sz="1600" dirty="0">
                <a:latin typeface="Arial" panose="020B0604020202020204" pitchFamily="34" charset="0"/>
                <a:cs typeface="Arial" panose="020B0604020202020204" pitchFamily="34" charset="0"/>
              </a:rPr>
              <a:t>, ele não mais se encontra com seres humanos, mas somente com monstros e ninfas. Ou seja, desse ponto em diante a sua viagem se torna onírica: ele desce ao inconsciente, lá no fundo de seu ser, até as regiões que foram ignoradas e que precisam ser assimiladas.</a:t>
            </a:r>
          </a:p>
          <a:p>
            <a:pPr indent="457200" algn="just"/>
            <a:r>
              <a:rPr lang="pt-BR" sz="1600" dirty="0">
                <a:latin typeface="Arial" panose="020B0604020202020204" pitchFamily="34" charset="0"/>
                <a:cs typeface="Arial" panose="020B0604020202020204" pitchFamily="34" charset="0"/>
              </a:rPr>
              <a:t>Quando os soldados das doze naus comem o lótus, eles também são transportados ao mundo dos sonhos, e Odisseu tem de arrastá-los de volta ao navio um por um e amarrá-los aos mastros.</a:t>
            </a:r>
          </a:p>
          <a:p>
            <a:pPr indent="457200" algn="just"/>
            <a:r>
              <a:rPr lang="pt-BR" sz="1600" dirty="0">
                <a:latin typeface="Arial" panose="020B0604020202020204" pitchFamily="34" charset="0"/>
                <a:cs typeface="Arial" panose="020B0604020202020204" pitchFamily="34" charset="0"/>
              </a:rPr>
              <a:t>Sabemos qual é o problema: ele veio de um mundo que rejeitou e negou o princípio feminino, tentando dominá-lo ou substituí-lo por um sistema patriarcal. Agora ele terá de encarar a força crua do feminino e submeter-se a ela. Estamos passando do mundo da consciência latente ao mundo dos sonhos, do mundo dos objetos racionais para o mundo das experiências místicas, metafóricas. Passaremos pela jornada mitológica de modo estritamente clássico. Seremos ejetados da vida normal, pois algo está faltando: um relacionamento adequado entre masculino e feminino.” (Campbell, J. p. 198</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
        <p:nvSpPr>
          <p:cNvPr id="3" name="CaixaDeTexto 2"/>
          <p:cNvSpPr txBox="1"/>
          <p:nvPr/>
        </p:nvSpPr>
        <p:spPr>
          <a:xfrm>
            <a:off x="6475614" y="548640"/>
            <a:ext cx="5511338" cy="6001643"/>
          </a:xfrm>
          <a:prstGeom prst="rect">
            <a:avLst/>
          </a:prstGeom>
          <a:noFill/>
        </p:spPr>
        <p:txBody>
          <a:bodyPr wrap="square" rtlCol="0">
            <a:spAutoFit/>
          </a:bodyPr>
          <a:lstStyle/>
          <a:p>
            <a:pPr indent="457200" algn="just"/>
            <a:r>
              <a:rPr lang="pt-BR" sz="1600" dirty="0" smtClean="0">
                <a:latin typeface="Arial" panose="020B0604020202020204" pitchFamily="34" charset="0"/>
                <a:cs typeface="Arial" panose="020B0604020202020204" pitchFamily="34" charset="0"/>
              </a:rPr>
              <a:t>Esta é </a:t>
            </a:r>
            <a:r>
              <a:rPr lang="pt-BR" sz="1600" dirty="0">
                <a:latin typeface="Arial" panose="020B0604020202020204" pitchFamily="34" charset="0"/>
                <a:cs typeface="Arial" panose="020B0604020202020204" pitchFamily="34" charset="0"/>
              </a:rPr>
              <a:t>uma descrição de como Odisseu e sua tripulação entram na fase onírica da </a:t>
            </a:r>
            <a:r>
              <a:rPr lang="pt-BR" sz="1600" dirty="0" smtClean="0">
                <a:latin typeface="Arial" panose="020B0604020202020204" pitchFamily="34" charset="0"/>
                <a:cs typeface="Arial" panose="020B0604020202020204" pitchFamily="34" charset="0"/>
              </a:rPr>
              <a:t>jornada, quero </a:t>
            </a:r>
            <a:r>
              <a:rPr lang="pt-BR" sz="1600" dirty="0">
                <a:latin typeface="Arial" panose="020B0604020202020204" pitchFamily="34" charset="0"/>
                <a:cs typeface="Arial" panose="020B0604020202020204" pitchFamily="34" charset="0"/>
              </a:rPr>
              <a:t>chamar a atenção ao fato de que comparados à Odisseu, sua tripulação é mais vulnerável aos efeitos do lótus, um fruto ou uma flor que causa um efeito sonífero, e que na mitologia grega corresponde a flor e fruto que serve de alimento ao povo da Terra dos </a:t>
            </a:r>
            <a:r>
              <a:rPr lang="pt-BR" sz="1600" dirty="0" err="1">
                <a:latin typeface="Arial" panose="020B0604020202020204" pitchFamily="34" charset="0"/>
                <a:cs typeface="Arial" panose="020B0604020202020204" pitchFamily="34" charset="0"/>
              </a:rPr>
              <a:t>Lotófagos</a:t>
            </a:r>
            <a:r>
              <a:rPr lang="pt-BR" sz="1600" dirty="0">
                <a:latin typeface="Arial" panose="020B0604020202020204" pitchFamily="34" charset="0"/>
                <a:cs typeface="Arial" panose="020B0604020202020204" pitchFamily="34" charset="0"/>
              </a:rPr>
              <a:t>, comedores de lótus, para onde os ventos os levaram.</a:t>
            </a:r>
          </a:p>
          <a:p>
            <a:pPr indent="457200" algn="just"/>
            <a:r>
              <a:rPr lang="pt-BR" sz="1600" dirty="0">
                <a:latin typeface="Arial" panose="020B0604020202020204" pitchFamily="34" charset="0"/>
                <a:cs typeface="Arial" panose="020B0604020202020204" pitchFamily="34" charset="0"/>
              </a:rPr>
              <a:t>No episódio, Odisseu se mantém numa estrutura de “eu desperto na </a:t>
            </a:r>
            <a:r>
              <a:rPr lang="pt-BR" sz="1600" dirty="0" smtClean="0">
                <a:latin typeface="Arial" panose="020B0604020202020204" pitchFamily="34" charset="0"/>
                <a:cs typeface="Arial" panose="020B0604020202020204" pitchFamily="34" charset="0"/>
              </a:rPr>
              <a:t>consciência, um eu onírico”, </a:t>
            </a:r>
            <a:r>
              <a:rPr lang="pt-BR" sz="1600" dirty="0">
                <a:latin typeface="Arial" panose="020B0604020202020204" pitchFamily="34" charset="0"/>
                <a:cs typeface="Arial" panose="020B0604020202020204" pitchFamily="34" charset="0"/>
              </a:rPr>
              <a:t>o suficiente para que ele não caia no sono e possa ele mesmo resgatar a tripulação. Suponho que pelo fato de Odisseu ser a representação do Sol, mesmo sujeito a entrada no mundo onírico, que o coloca frente a um limiar com o inconsciente, alguma conexão com a consciência, em algum grau deve ser mantida. Há somente um rebaixamento da consciência, apenas o suficiente</a:t>
            </a:r>
            <a:r>
              <a:rPr lang="pt-BR" sz="1600" dirty="0" smtClean="0">
                <a:latin typeface="Arial" panose="020B0604020202020204" pitchFamily="34" charset="0"/>
                <a:cs typeface="Arial" panose="020B0604020202020204" pitchFamily="34" charset="0"/>
              </a:rPr>
              <a:t>.</a:t>
            </a:r>
          </a:p>
          <a:p>
            <a:pPr indent="457200" algn="just"/>
            <a:r>
              <a:rPr lang="pt-BR" sz="1600" dirty="0">
                <a:latin typeface="Arial" panose="020B0604020202020204" pitchFamily="34" charset="0"/>
                <a:cs typeface="Arial" panose="020B0604020202020204" pitchFamily="34" charset="0"/>
              </a:rPr>
              <a:t>Odisseu é uma representação solar, </a:t>
            </a:r>
            <a:r>
              <a:rPr lang="pt-BR" sz="1600" dirty="0" smtClean="0">
                <a:latin typeface="Arial" panose="020B0604020202020204" pitchFamily="34" charset="0"/>
                <a:cs typeface="Arial" panose="020B0604020202020204" pitchFamily="34" charset="0"/>
              </a:rPr>
              <a:t>e da </a:t>
            </a:r>
            <a:r>
              <a:rPr lang="pt-BR" sz="1600" dirty="0">
                <a:latin typeface="Arial" panose="020B0604020202020204" pitchFamily="34" charset="0"/>
                <a:cs typeface="Arial" panose="020B0604020202020204" pitchFamily="34" charset="0"/>
              </a:rPr>
              <a:t>mesma forma, é uma representação do masculino, porém, a jornada começa a ganhar um aspecto do campo da Deusa, </a:t>
            </a:r>
            <a:r>
              <a:rPr lang="pt-BR" sz="1600" dirty="0" smtClean="0">
                <a:latin typeface="Arial" panose="020B0604020202020204" pitchFamily="34" charset="0"/>
                <a:cs typeface="Arial" panose="020B0604020202020204" pitchFamily="34" charset="0"/>
              </a:rPr>
              <a:t>Lunar e feminino</a:t>
            </a:r>
            <a:r>
              <a:rPr lang="pt-BR" sz="1600" dirty="0">
                <a:latin typeface="Arial" panose="020B0604020202020204" pitchFamily="34" charset="0"/>
                <a:cs typeface="Arial" panose="020B0604020202020204" pitchFamily="34" charset="0"/>
              </a:rPr>
              <a:t>. Trata-se de um aspecto voltado a uma interiorização, os interesses passam a apontar para uma direção que </a:t>
            </a:r>
            <a:r>
              <a:rPr lang="pt-BR" sz="1600" dirty="0" smtClean="0">
                <a:latin typeface="Arial" panose="020B0604020202020204" pitchFamily="34" charset="0"/>
                <a:cs typeface="Arial" panose="020B0604020202020204" pitchFamily="34" charset="0"/>
              </a:rPr>
              <a:t>aponta </a:t>
            </a:r>
            <a:r>
              <a:rPr lang="pt-BR" sz="1600" dirty="0">
                <a:latin typeface="Arial" panose="020B0604020202020204" pitchFamily="34" charset="0"/>
                <a:cs typeface="Arial" panose="020B0604020202020204" pitchFamily="34" charset="0"/>
              </a:rPr>
              <a:t>para dentro. </a:t>
            </a:r>
          </a:p>
          <a:p>
            <a:pPr indent="457200"/>
            <a:endParaRPr lang="pt-BR" sz="1600" dirty="0">
              <a:latin typeface="Arial" panose="020B0604020202020204" pitchFamily="34" charset="0"/>
              <a:cs typeface="Arial" panose="020B0604020202020204" pitchFamily="34" charset="0"/>
            </a:endParaRPr>
          </a:p>
        </p:txBody>
      </p:sp>
      <p:sp>
        <p:nvSpPr>
          <p:cNvPr id="4" name="CaixaDeTexto 3"/>
          <p:cNvSpPr txBox="1"/>
          <p:nvPr/>
        </p:nvSpPr>
        <p:spPr>
          <a:xfrm>
            <a:off x="407323" y="179308"/>
            <a:ext cx="11446626" cy="369332"/>
          </a:xfrm>
          <a:prstGeom prst="rect">
            <a:avLst/>
          </a:prstGeom>
          <a:noFill/>
        </p:spPr>
        <p:txBody>
          <a:bodyPr wrap="square" rtlCol="0">
            <a:spAutoFit/>
          </a:bodyPr>
          <a:lstStyle/>
          <a:p>
            <a:pPr algn="ctr"/>
            <a:r>
              <a:rPr lang="pt-BR" b="1" dirty="0" smtClean="0"/>
              <a:t>A VIAGEM TORNA-SE ONÍRICA – TERRA DOS LOTÓFAGOS</a:t>
            </a:r>
            <a:endParaRPr lang="pt-BR" b="1" dirty="0"/>
          </a:p>
        </p:txBody>
      </p:sp>
    </p:spTree>
    <p:extLst>
      <p:ext uri="{BB962C8B-B14F-4D97-AF65-F5344CB8AC3E}">
        <p14:creationId xmlns:p14="http://schemas.microsoft.com/office/powerpoint/2010/main" val="2813444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793" y="3584371"/>
            <a:ext cx="3566160" cy="2319251"/>
          </a:xfrm>
          <a:prstGeom prst="rect">
            <a:avLst/>
          </a:prstGeom>
        </p:spPr>
      </p:pic>
      <p:sp>
        <p:nvSpPr>
          <p:cNvPr id="3" name="Retângulo 2"/>
          <p:cNvSpPr/>
          <p:nvPr/>
        </p:nvSpPr>
        <p:spPr>
          <a:xfrm>
            <a:off x="507078" y="581889"/>
            <a:ext cx="7207133" cy="6060313"/>
          </a:xfrm>
          <a:prstGeom prst="rect">
            <a:avLst/>
          </a:prstGeom>
        </p:spPr>
        <p:txBody>
          <a:bodyPr wrap="square">
            <a:spAutoFit/>
          </a:bodyPr>
          <a:lstStyle/>
          <a:p>
            <a:pPr indent="457200" algn="just">
              <a:lnSpc>
                <a:spcPct val="107000"/>
              </a:lnSpc>
              <a:spcAft>
                <a:spcPts val="800"/>
              </a:spcAft>
            </a:pPr>
            <a:r>
              <a:rPr lang="pt-BR" sz="1400" dirty="0" smtClean="0">
                <a:latin typeface="Arial" panose="020B0604020202020204" pitchFamily="34" charset="0"/>
                <a:ea typeface="Calibri" panose="020F0502020204030204" pitchFamily="34" charset="0"/>
                <a:cs typeface="Arial" panose="020B0604020202020204" pitchFamily="34" charset="0"/>
              </a:rPr>
              <a:t>Uma </a:t>
            </a:r>
            <a:r>
              <a:rPr lang="pt-BR" sz="1400" dirty="0">
                <a:latin typeface="Arial" panose="020B0604020202020204" pitchFamily="34" charset="0"/>
                <a:ea typeface="Calibri" panose="020F0502020204030204" pitchFamily="34" charset="0"/>
                <a:cs typeface="Arial" panose="020B0604020202020204" pitchFamily="34" charset="0"/>
              </a:rPr>
              <a:t>vez estabelecida essa inversão na direção da energia psíquica, já que em A Odisseia, a partir deste ponto, a perspectiva das figuras estão voltadas a um cenário onírico e interior do universo psíquico, pois se encontram no limiar entre o desperto e o onírico, consciente e inconsciente, o primeiro encontro já pode se dar, e esse encontro é com o guardião. O Guardião de uma linha divisória entre o mundo desperto e o mundo onírico, na fala de Joseph Campbell, representa a transição entre a esfera da vida diária para a esfera dos mistérios.</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No </a:t>
            </a:r>
            <a:r>
              <a:rPr lang="pt-BR" sz="1400" dirty="0" smtClean="0">
                <a:latin typeface="Arial" panose="020B0604020202020204" pitchFamily="34" charset="0"/>
                <a:ea typeface="Calibri" panose="020F0502020204030204" pitchFamily="34" charset="0"/>
                <a:cs typeface="Arial" panose="020B0604020202020204" pitchFamily="34" charset="0"/>
              </a:rPr>
              <a:t>poema, </a:t>
            </a:r>
            <a:r>
              <a:rPr lang="pt-BR" sz="1400" dirty="0">
                <a:latin typeface="Arial" panose="020B0604020202020204" pitchFamily="34" charset="0"/>
                <a:ea typeface="Calibri" panose="020F0502020204030204" pitchFamily="34" charset="0"/>
                <a:cs typeface="Arial" panose="020B0604020202020204" pitchFamily="34" charset="0"/>
              </a:rPr>
              <a:t>o convite a jornada já foi aceito e um primeiro </a:t>
            </a:r>
            <a:r>
              <a:rPr lang="pt-BR" sz="1400" dirty="0" smtClean="0">
                <a:latin typeface="Arial" panose="020B0604020202020204" pitchFamily="34" charset="0"/>
                <a:ea typeface="Calibri" panose="020F0502020204030204" pitchFamily="34" charset="0"/>
                <a:cs typeface="Arial" panose="020B0604020202020204" pitchFamily="34" charset="0"/>
              </a:rPr>
              <a:t>passo na </a:t>
            </a:r>
            <a:r>
              <a:rPr lang="pt-BR" sz="1400" dirty="0">
                <a:latin typeface="Arial" panose="020B0604020202020204" pitchFamily="34" charset="0"/>
                <a:ea typeface="Calibri" panose="020F0502020204030204" pitchFamily="34" charset="0"/>
                <a:cs typeface="Arial" panose="020B0604020202020204" pitchFamily="34" charset="0"/>
              </a:rPr>
              <a:t>direção de um encontro com a </a:t>
            </a:r>
            <a:r>
              <a:rPr lang="pt-BR" sz="1400" dirty="0" smtClean="0">
                <a:latin typeface="Arial" panose="020B0604020202020204" pitchFamily="34" charset="0"/>
                <a:ea typeface="Calibri" panose="020F0502020204030204" pitchFamily="34" charset="0"/>
                <a:cs typeface="Arial" panose="020B0604020202020204" pitchFamily="34" charset="0"/>
              </a:rPr>
              <a:t>Deusa foi dado, não raro, </a:t>
            </a:r>
            <a:r>
              <a:rPr lang="pt-BR" sz="1400" dirty="0">
                <a:latin typeface="Arial" panose="020B0604020202020204" pitchFamily="34" charset="0"/>
                <a:ea typeface="Calibri" panose="020F0502020204030204" pitchFamily="34" charset="0"/>
                <a:cs typeface="Arial" panose="020B0604020202020204" pitchFamily="34" charset="0"/>
              </a:rPr>
              <a:t>nas </a:t>
            </a:r>
            <a:r>
              <a:rPr lang="pt-BR" sz="1400" dirty="0" smtClean="0">
                <a:latin typeface="Arial" panose="020B0604020202020204" pitchFamily="34" charset="0"/>
                <a:ea typeface="Calibri" panose="020F0502020204030204" pitchFamily="34" charset="0"/>
                <a:cs typeface="Arial" panose="020B0604020202020204" pitchFamily="34" charset="0"/>
              </a:rPr>
              <a:t>mitologias, </a:t>
            </a:r>
            <a:r>
              <a:rPr lang="pt-BR" sz="1400" dirty="0">
                <a:latin typeface="Arial" panose="020B0604020202020204" pitchFamily="34" charset="0"/>
                <a:ea typeface="Calibri" panose="020F0502020204030204" pitchFamily="34" charset="0"/>
                <a:cs typeface="Arial" panose="020B0604020202020204" pitchFamily="34" charset="0"/>
              </a:rPr>
              <a:t>nesta primeira camada de profundidade do universo </a:t>
            </a:r>
            <a:r>
              <a:rPr lang="pt-BR" sz="1400" dirty="0" smtClean="0">
                <a:latin typeface="Arial" panose="020B0604020202020204" pitchFamily="34" charset="0"/>
                <a:ea typeface="Calibri" panose="020F0502020204030204" pitchFamily="34" charset="0"/>
                <a:cs typeface="Arial" panose="020B0604020202020204" pitchFamily="34" charset="0"/>
              </a:rPr>
              <a:t>onírico, </a:t>
            </a:r>
            <a:r>
              <a:rPr lang="pt-BR" sz="1400" dirty="0">
                <a:latin typeface="Arial" panose="020B0604020202020204" pitchFamily="34" charset="0"/>
                <a:ea typeface="Calibri" panose="020F0502020204030204" pitchFamily="34" charset="0"/>
                <a:cs typeface="Arial" panose="020B0604020202020204" pitchFamily="34" charset="0"/>
              </a:rPr>
              <a:t>se apresentam figuras de </a:t>
            </a:r>
            <a:r>
              <a:rPr lang="pt-BR" sz="1400" dirty="0" smtClean="0">
                <a:latin typeface="Arial" panose="020B0604020202020204" pitchFamily="34" charset="0"/>
                <a:ea typeface="Calibri" panose="020F0502020204030204" pitchFamily="34" charset="0"/>
                <a:cs typeface="Arial" panose="020B0604020202020204" pitchFamily="34" charset="0"/>
              </a:rPr>
              <a:t>guardiões, estes podem </a:t>
            </a:r>
            <a:r>
              <a:rPr lang="pt-BR" sz="1400" dirty="0">
                <a:latin typeface="Arial" panose="020B0604020202020204" pitchFamily="34" charset="0"/>
                <a:ea typeface="Calibri" panose="020F0502020204030204" pitchFamily="34" charset="0"/>
                <a:cs typeface="Arial" panose="020B0604020202020204" pitchFamily="34" charset="0"/>
              </a:rPr>
              <a:t>ser personificados nas figuras do anão, </a:t>
            </a:r>
            <a:r>
              <a:rPr lang="pt-BR" sz="1400" dirty="0" smtClean="0">
                <a:latin typeface="Arial" panose="020B0604020202020204" pitchFamily="34" charset="0"/>
                <a:ea typeface="Calibri" panose="020F0502020204030204" pitchFamily="34" charset="0"/>
                <a:cs typeface="Arial" panose="020B0604020202020204" pitchFamily="34" charset="0"/>
              </a:rPr>
              <a:t>ou em representações como imagens de dragões </a:t>
            </a:r>
            <a:r>
              <a:rPr lang="pt-BR" sz="1400" dirty="0">
                <a:latin typeface="Arial" panose="020B0604020202020204" pitchFamily="34" charset="0"/>
                <a:ea typeface="Calibri" panose="020F0502020204030204" pitchFamily="34" charset="0"/>
                <a:cs typeface="Arial" panose="020B0604020202020204" pitchFamily="34" charset="0"/>
              </a:rPr>
              <a:t>ou leões; o trecho que segue pode ilustrar esta ideia:</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“Meditar sobre uma deidade abre um amplo espectro de variadas manifestações do poder que aquela deidade personifica. Em uma das pequenas capelas dedicadas a essa deusa em </a:t>
            </a:r>
            <a:r>
              <a:rPr lang="pt-BR" sz="1400" dirty="0" err="1">
                <a:latin typeface="Arial" panose="020B0604020202020204" pitchFamily="34" charset="0"/>
                <a:ea typeface="Calibri" panose="020F0502020204030204" pitchFamily="34" charset="0"/>
                <a:cs typeface="Arial" panose="020B0604020202020204" pitchFamily="34" charset="0"/>
              </a:rPr>
              <a:t>Çatal</a:t>
            </a:r>
            <a:r>
              <a:rPr lang="pt-BR" sz="1400" dirty="0">
                <a:latin typeface="Arial" panose="020B0604020202020204" pitchFamily="34" charset="0"/>
                <a:ea typeface="Calibri" panose="020F0502020204030204" pitchFamily="34" charset="0"/>
                <a:cs typeface="Arial" panose="020B0604020202020204" pitchFamily="34" charset="0"/>
              </a:rPr>
              <a:t> </a:t>
            </a:r>
            <a:r>
              <a:rPr lang="pt-BR" sz="1400" dirty="0" err="1">
                <a:latin typeface="Arial" panose="020B0604020202020204" pitchFamily="34" charset="0"/>
                <a:ea typeface="Calibri" panose="020F0502020204030204" pitchFamily="34" charset="0"/>
                <a:cs typeface="Arial" panose="020B0604020202020204" pitchFamily="34" charset="0"/>
              </a:rPr>
              <a:t>Hüyük</a:t>
            </a:r>
            <a:r>
              <a:rPr lang="pt-BR" sz="1400" dirty="0">
                <a:latin typeface="Arial" panose="020B0604020202020204" pitchFamily="34" charset="0"/>
                <a:ea typeface="Calibri" panose="020F0502020204030204" pitchFamily="34" charset="0"/>
                <a:cs typeface="Arial" panose="020B0604020202020204" pitchFamily="34" charset="0"/>
              </a:rPr>
              <a:t> (Cidade no sul da Turquia onde foram encontradas estatuetas de cerâmica, de imagens da Deusa, 6000 </a:t>
            </a:r>
            <a:r>
              <a:rPr lang="pt-BR" sz="1400" dirty="0" err="1">
                <a:latin typeface="Arial" panose="020B0604020202020204" pitchFamily="34" charset="0"/>
                <a:ea typeface="Calibri" panose="020F0502020204030204" pitchFamily="34" charset="0"/>
                <a:cs typeface="Arial" panose="020B0604020202020204" pitchFamily="34" charset="0"/>
              </a:rPr>
              <a:t>a.C</a:t>
            </a:r>
            <a:r>
              <a:rPr lang="pt-BR" sz="1400" dirty="0">
                <a:latin typeface="Arial" panose="020B0604020202020204" pitchFamily="34" charset="0"/>
                <a:ea typeface="Calibri" panose="020F0502020204030204" pitchFamily="34" charset="0"/>
                <a:cs typeface="Arial" panose="020B0604020202020204" pitchFamily="34" charset="0"/>
              </a:rPr>
              <a:t>), encontramos dois leopardos, macho e fêmea, um de frente para o outro. Seria preciso passar por eles para chegar à Deusa, portanto eles são os guardiões da entrada. O que significa esses pares de opostos encarando um ao outro? Eles representam a passagem do campo do pensamento secular – onde ‘eu’ e ‘você’ estamos separados um do outro no sentido aristotélico, ou seja, </a:t>
            </a:r>
            <a:r>
              <a:rPr lang="pt-BR" sz="1400" i="1" dirty="0">
                <a:latin typeface="Arial" panose="020B0604020202020204" pitchFamily="34" charset="0"/>
                <a:ea typeface="Calibri" panose="020F0502020204030204" pitchFamily="34" charset="0"/>
                <a:cs typeface="Arial" panose="020B0604020202020204" pitchFamily="34" charset="0"/>
              </a:rPr>
              <a:t>A não é </a:t>
            </a:r>
            <a:r>
              <a:rPr lang="pt-BR" sz="1400" i="1" dirty="0" err="1">
                <a:latin typeface="Arial" panose="020B0604020202020204" pitchFamily="34" charset="0"/>
                <a:ea typeface="Calibri" panose="020F0502020204030204" pitchFamily="34" charset="0"/>
                <a:cs typeface="Arial" panose="020B0604020202020204" pitchFamily="34" charset="0"/>
              </a:rPr>
              <a:t>não-A</a:t>
            </a:r>
            <a:r>
              <a:rPr lang="pt-BR" sz="1400" i="1" dirty="0">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Calibri" panose="020F0502020204030204" pitchFamily="34" charset="0"/>
                <a:cs typeface="Arial" panose="020B0604020202020204" pitchFamily="34" charset="0"/>
              </a:rPr>
              <a:t>– para um mundo que transcende esse tipo de pensamento bipolar, algo como uma lógica de sonho, onde o sonhador e o sonho, embora pareçam ser duas coisas distintas, na verdade são um só. Tais são os pares de opostos pelos quais se deve passar ao atravessar essa porta ativa chamada, em outro contexto, de rochas que se entrechocam, ou </a:t>
            </a:r>
            <a:r>
              <a:rPr lang="pt-BR" sz="1400" dirty="0" err="1">
                <a:latin typeface="Arial" panose="020B0604020202020204" pitchFamily="34" charset="0"/>
                <a:ea typeface="Calibri" panose="020F0502020204030204" pitchFamily="34" charset="0"/>
                <a:cs typeface="Arial" panose="020B0604020202020204" pitchFamily="34" charset="0"/>
              </a:rPr>
              <a:t>Simplégades</a:t>
            </a:r>
            <a:r>
              <a:rPr lang="pt-BR" sz="1400" dirty="0">
                <a:latin typeface="Arial" panose="020B0604020202020204" pitchFamily="34" charset="0"/>
                <a:ea typeface="Calibri" panose="020F0502020204030204" pitchFamily="34" charset="0"/>
                <a:cs typeface="Arial" panose="020B0604020202020204" pitchFamily="34" charset="0"/>
              </a:rPr>
              <a:t>.” (Campbell, J. p. 59 e 60</a:t>
            </a:r>
            <a:r>
              <a:rPr lang="pt-BR" sz="1400" dirty="0" smtClean="0">
                <a:latin typeface="Arial" panose="020B0604020202020204" pitchFamily="34" charset="0"/>
                <a:ea typeface="Calibri" panose="020F0502020204030204" pitchFamily="34" charset="0"/>
                <a:cs typeface="Arial" panose="020B0604020202020204" pitchFamily="34" charset="0"/>
              </a:rPr>
              <a:t>).</a:t>
            </a:r>
            <a:endParaRPr lang="pt-BR" sz="1400" dirty="0">
              <a:latin typeface="Arial" panose="020B0604020202020204" pitchFamily="34" charset="0"/>
              <a:ea typeface="Calibri" panose="020F0502020204030204" pitchFamily="34" charset="0"/>
              <a:cs typeface="Arial" panose="020B0604020202020204" pitchFamily="34" charset="0"/>
            </a:endParaRPr>
          </a:p>
        </p:txBody>
      </p:sp>
      <p:sp>
        <p:nvSpPr>
          <p:cNvPr id="4" name="CaixaDeTexto 3"/>
          <p:cNvSpPr txBox="1"/>
          <p:nvPr/>
        </p:nvSpPr>
        <p:spPr>
          <a:xfrm>
            <a:off x="8728364" y="864524"/>
            <a:ext cx="2834640" cy="2611228"/>
          </a:xfrm>
          <a:prstGeom prst="rect">
            <a:avLst/>
          </a:prstGeom>
          <a:noFill/>
        </p:spPr>
        <p:txBody>
          <a:bodyPr wrap="square" rtlCol="0">
            <a:spAutoFit/>
          </a:bodyPr>
          <a:lstStyle/>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Em a Odisseia, o guardião do limiar é o filho de </a:t>
            </a:r>
            <a:r>
              <a:rPr lang="pt-BR" sz="1400" dirty="0" err="1">
                <a:latin typeface="Arial" panose="020B0604020202020204" pitchFamily="34" charset="0"/>
                <a:ea typeface="Calibri" panose="020F0502020204030204" pitchFamily="34" charset="0"/>
                <a:cs typeface="Arial" panose="020B0604020202020204" pitchFamily="34" charset="0"/>
              </a:rPr>
              <a:t>Posídon</a:t>
            </a:r>
            <a:r>
              <a:rPr lang="pt-BR" sz="1400" dirty="0">
                <a:latin typeface="Arial" panose="020B0604020202020204" pitchFamily="34" charset="0"/>
                <a:ea typeface="Calibri" panose="020F0502020204030204" pitchFamily="34" charset="0"/>
                <a:cs typeface="Arial" panose="020B0604020202020204" pitchFamily="34" charset="0"/>
              </a:rPr>
              <a:t>, senhor das águas abismais, e portanto senhor do inconsciente. O filho de </a:t>
            </a:r>
            <a:r>
              <a:rPr lang="pt-BR" sz="1400" dirty="0" err="1">
                <a:latin typeface="Arial" panose="020B0604020202020204" pitchFamily="34" charset="0"/>
                <a:ea typeface="Calibri" panose="020F0502020204030204" pitchFamily="34" charset="0"/>
                <a:cs typeface="Arial" panose="020B0604020202020204" pitchFamily="34" charset="0"/>
              </a:rPr>
              <a:t>Posídon</a:t>
            </a:r>
            <a:r>
              <a:rPr lang="pt-BR" sz="1400" dirty="0">
                <a:latin typeface="Arial" panose="020B0604020202020204" pitchFamily="34" charset="0"/>
                <a:ea typeface="Calibri" panose="020F0502020204030204" pitchFamily="34" charset="0"/>
                <a:cs typeface="Arial" panose="020B0604020202020204" pitchFamily="34" charset="0"/>
              </a:rPr>
              <a:t> é </a:t>
            </a:r>
            <a:r>
              <a:rPr lang="pt-BR" sz="1400" dirty="0" err="1">
                <a:latin typeface="Arial" panose="020B0604020202020204" pitchFamily="34" charset="0"/>
                <a:ea typeface="Calibri" panose="020F0502020204030204" pitchFamily="34" charset="0"/>
                <a:cs typeface="Arial" panose="020B0604020202020204" pitchFamily="34" charset="0"/>
              </a:rPr>
              <a:t>Polifemo</a:t>
            </a:r>
            <a:r>
              <a:rPr lang="pt-BR" sz="1400" dirty="0">
                <a:latin typeface="Arial" panose="020B0604020202020204" pitchFamily="34" charset="0"/>
                <a:ea typeface="Calibri" panose="020F0502020204030204" pitchFamily="34" charset="0"/>
                <a:cs typeface="Arial" panose="020B0604020202020204" pitchFamily="34" charset="0"/>
              </a:rPr>
              <a:t>, o ciclope, um gigante, antropófago, de um olho só: “O único olho representa o centro do alvo, a porta estreita pela qual devemos passar a caminho da iniciação.” (Campbell, J. p. 199).</a:t>
            </a:r>
          </a:p>
        </p:txBody>
      </p:sp>
      <p:sp>
        <p:nvSpPr>
          <p:cNvPr id="5" name="CaixaDeTexto 4"/>
          <p:cNvSpPr txBox="1"/>
          <p:nvPr/>
        </p:nvSpPr>
        <p:spPr>
          <a:xfrm>
            <a:off x="507078" y="212557"/>
            <a:ext cx="6799810" cy="369332"/>
          </a:xfrm>
          <a:prstGeom prst="rect">
            <a:avLst/>
          </a:prstGeom>
          <a:noFill/>
        </p:spPr>
        <p:txBody>
          <a:bodyPr wrap="square" rtlCol="0">
            <a:spAutoFit/>
          </a:bodyPr>
          <a:lstStyle/>
          <a:p>
            <a:r>
              <a:rPr lang="pt-BR" b="1" dirty="0" smtClean="0"/>
              <a:t>O GUARDIÃO DO PORTAL</a:t>
            </a:r>
            <a:endParaRPr lang="pt-BR" b="1" dirty="0"/>
          </a:p>
        </p:txBody>
      </p:sp>
      <p:sp>
        <p:nvSpPr>
          <p:cNvPr id="6" name="CaixaDeTexto 5"/>
          <p:cNvSpPr txBox="1"/>
          <p:nvPr/>
        </p:nvSpPr>
        <p:spPr>
          <a:xfrm>
            <a:off x="8994530" y="5896825"/>
            <a:ext cx="2884516" cy="230832"/>
          </a:xfrm>
          <a:prstGeom prst="rect">
            <a:avLst/>
          </a:prstGeom>
          <a:noFill/>
        </p:spPr>
        <p:txBody>
          <a:bodyPr wrap="square" rtlCol="0">
            <a:spAutoFit/>
          </a:bodyPr>
          <a:lstStyle/>
          <a:p>
            <a:r>
              <a:rPr lang="de-DE" sz="900" b="1" i="1" u="sng" dirty="0">
                <a:hlinkClick r:id="rId3"/>
              </a:rPr>
              <a:t>polyphemus johann heinrich wilhelm tischbein</a:t>
            </a:r>
            <a:endParaRPr lang="pt-BR" sz="900" dirty="0"/>
          </a:p>
        </p:txBody>
      </p:sp>
      <p:sp>
        <p:nvSpPr>
          <p:cNvPr id="7" name="CaixaDeTexto 6"/>
          <p:cNvSpPr txBox="1"/>
          <p:nvPr/>
        </p:nvSpPr>
        <p:spPr>
          <a:xfrm>
            <a:off x="8886623" y="6127657"/>
            <a:ext cx="2947820" cy="215444"/>
          </a:xfrm>
          <a:prstGeom prst="rect">
            <a:avLst/>
          </a:prstGeom>
          <a:noFill/>
        </p:spPr>
        <p:txBody>
          <a:bodyPr wrap="square" rtlCol="0">
            <a:spAutoFit/>
          </a:bodyPr>
          <a:lstStyle/>
          <a:p>
            <a:r>
              <a:rPr lang="pt-BR" sz="800" dirty="0"/>
              <a:t>https://pt.wikipedia.org/wiki/Ficheiro:Polyphemus.png</a:t>
            </a:r>
          </a:p>
        </p:txBody>
      </p:sp>
    </p:spTree>
    <p:extLst>
      <p:ext uri="{BB962C8B-B14F-4D97-AF65-F5344CB8AC3E}">
        <p14:creationId xmlns:p14="http://schemas.microsoft.com/office/powerpoint/2010/main" val="2374154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p:cNvSpPr txBox="1"/>
          <p:nvPr/>
        </p:nvSpPr>
        <p:spPr>
          <a:xfrm>
            <a:off x="644236" y="757382"/>
            <a:ext cx="11055927" cy="5680363"/>
          </a:xfrm>
          <a:prstGeom prst="rect">
            <a:avLst/>
          </a:prstGeom>
          <a:noFill/>
        </p:spPr>
        <p:txBody>
          <a:bodyPr wrap="square" rtlCol="0">
            <a:spAutoFit/>
          </a:bodyPr>
          <a:lstStyle/>
          <a:p>
            <a:endParaRPr lang="pt-BR" dirty="0"/>
          </a:p>
        </p:txBody>
      </p:sp>
      <p:sp>
        <p:nvSpPr>
          <p:cNvPr id="7" name="Título 6"/>
          <p:cNvSpPr>
            <a:spLocks noGrp="1"/>
          </p:cNvSpPr>
          <p:nvPr>
            <p:ph type="title"/>
          </p:nvPr>
        </p:nvSpPr>
        <p:spPr>
          <a:xfrm>
            <a:off x="210126" y="152976"/>
            <a:ext cx="11924145" cy="1149077"/>
          </a:xfrm>
        </p:spPr>
        <p:txBody>
          <a:bodyPr>
            <a:noAutofit/>
          </a:bodyPr>
          <a:lstStyle/>
          <a:p>
            <a:pPr algn="ctr"/>
            <a:r>
              <a:rPr lang="pt-BR" sz="1200" b="1" dirty="0"/>
              <a:t>A</a:t>
            </a:r>
            <a:r>
              <a:rPr lang="pt-BR" sz="1200" b="1" dirty="0" smtClean="0"/>
              <a:t>s mitologias estabeleceram encontros, confrontos, sobreposições, imposições, revogações, </a:t>
            </a:r>
            <a:br>
              <a:rPr lang="pt-BR" sz="1200" b="1" dirty="0" smtClean="0"/>
            </a:br>
            <a:r>
              <a:rPr lang="pt-BR" sz="1200" b="1" dirty="0" smtClean="0"/>
              <a:t>basicamente originados de duas visões de mundo: a dos povos caçadores nômades versus a dos povos agrários sedentários</a:t>
            </a:r>
            <a:br>
              <a:rPr lang="pt-BR" sz="1200" b="1" dirty="0" smtClean="0"/>
            </a:br>
            <a:r>
              <a:rPr lang="pt-BR" sz="1200" b="1" dirty="0" smtClean="0"/>
              <a:t>a partir das </a:t>
            </a:r>
            <a:r>
              <a:rPr lang="pt-BR" sz="1200" b="1" dirty="0"/>
              <a:t>i</a:t>
            </a:r>
            <a:r>
              <a:rPr lang="pt-BR" sz="1200" b="1" dirty="0" smtClean="0"/>
              <a:t>nvasões indo-europeia, semita e ariana ao território dos povos agrários</a:t>
            </a:r>
            <a:r>
              <a:rPr lang="pt-BR" sz="1200" b="1" dirty="0"/>
              <a:t>.</a:t>
            </a:r>
          </a:p>
        </p:txBody>
      </p:sp>
      <p:sp>
        <p:nvSpPr>
          <p:cNvPr id="8" name="Espaço Reservado para Texto 7"/>
          <p:cNvSpPr>
            <a:spLocks noGrp="1"/>
          </p:cNvSpPr>
          <p:nvPr>
            <p:ph type="body" idx="1"/>
          </p:nvPr>
        </p:nvSpPr>
        <p:spPr>
          <a:xfrm>
            <a:off x="1014412" y="2122516"/>
            <a:ext cx="5157787" cy="575830"/>
          </a:xfrm>
        </p:spPr>
        <p:txBody>
          <a:bodyPr>
            <a:normAutofit fontScale="70000" lnSpcReduction="20000"/>
          </a:bodyPr>
          <a:lstStyle/>
          <a:p>
            <a:pPr algn="ctr"/>
            <a:r>
              <a:rPr lang="pt-BR" dirty="0" smtClean="0"/>
              <a:t>Povos Nômades Caçadores			</a:t>
            </a:r>
            <a:endParaRPr lang="pt-BR" dirty="0"/>
          </a:p>
        </p:txBody>
      </p:sp>
      <p:sp>
        <p:nvSpPr>
          <p:cNvPr id="9" name="Espaço Reservado para Conteúdo 8"/>
          <p:cNvSpPr>
            <a:spLocks noGrp="1"/>
          </p:cNvSpPr>
          <p:nvPr>
            <p:ph sz="half" idx="2"/>
          </p:nvPr>
        </p:nvSpPr>
        <p:spPr>
          <a:xfrm>
            <a:off x="391886" y="2718234"/>
            <a:ext cx="5157787" cy="3932670"/>
          </a:xfrm>
        </p:spPr>
        <p:txBody>
          <a:bodyPr>
            <a:normAutofit fontScale="70000" lnSpcReduction="20000"/>
          </a:bodyPr>
          <a:lstStyle/>
          <a:p>
            <a:pPr algn="just"/>
            <a:r>
              <a:rPr lang="pt-BR" sz="2000" dirty="0" smtClean="0">
                <a:latin typeface="Arial" panose="020B0604020202020204" pitchFamily="34" charset="0"/>
                <a:cs typeface="Arial" panose="020B0604020202020204" pitchFamily="34" charset="0"/>
              </a:rPr>
              <a:t>O contato com o mundo mitológico é mantido     por meio de um xamã, mantenedor primário da tradição, passada de geração para geração. </a:t>
            </a:r>
          </a:p>
          <a:p>
            <a:pPr algn="just"/>
            <a:r>
              <a:rPr lang="pt-BR" sz="2000" dirty="0" smtClean="0">
                <a:latin typeface="Arial" panose="020B0604020202020204" pitchFamily="34" charset="0"/>
                <a:cs typeface="Arial" panose="020B0604020202020204" pitchFamily="34" charset="0"/>
              </a:rPr>
              <a:t>O xamã é um mestre e aquele que fornecia a chave para vida espiritual através dos rituais, que são a </a:t>
            </a:r>
            <a:r>
              <a:rPr lang="pt-BR" sz="2000" i="1" dirty="0" smtClean="0">
                <a:latin typeface="Arial" panose="020B0604020202020204" pitchFamily="34" charset="0"/>
                <a:cs typeface="Arial" panose="020B0604020202020204" pitchFamily="34" charset="0"/>
              </a:rPr>
              <a:t>encenação</a:t>
            </a:r>
            <a:r>
              <a:rPr lang="pt-BR" sz="2000" dirty="0" smtClean="0">
                <a:latin typeface="Arial" panose="020B0604020202020204" pitchFamily="34" charset="0"/>
                <a:cs typeface="Arial" panose="020B0604020202020204" pitchFamily="34" charset="0"/>
              </a:rPr>
              <a:t> do mito´, onde se aprendia a viver espiritualmente.</a:t>
            </a:r>
          </a:p>
          <a:p>
            <a:pPr algn="just"/>
            <a:r>
              <a:rPr lang="pt-BR" dirty="0" smtClean="0">
                <a:latin typeface="Arial" panose="020B0604020202020204" pitchFamily="34" charset="0"/>
                <a:cs typeface="Arial" panose="020B0604020202020204" pitchFamily="34" charset="0"/>
              </a:rPr>
              <a:t>Os mitos eram obtidos</a:t>
            </a:r>
            <a:r>
              <a:rPr lang="pt-BR" sz="2000" dirty="0" smtClean="0">
                <a:latin typeface="Arial" panose="020B0604020202020204" pitchFamily="34" charset="0"/>
                <a:cs typeface="Arial" panose="020B0604020202020204" pitchFamily="34" charset="0"/>
              </a:rPr>
              <a:t> por uma experiência pessoal: sonhos, visões, jejuns.</a:t>
            </a:r>
          </a:p>
          <a:p>
            <a:pPr algn="just"/>
            <a:r>
              <a:rPr lang="pt-BR" dirty="0" smtClean="0">
                <a:latin typeface="Arial" panose="020B0604020202020204" pitchFamily="34" charset="0"/>
                <a:cs typeface="Arial" panose="020B0604020202020204" pitchFamily="34" charset="0"/>
              </a:rPr>
              <a:t>As Deidades são universais, são presenças perenes, o</a:t>
            </a:r>
            <a:r>
              <a:rPr lang="pt-BR" sz="2000" dirty="0" smtClean="0">
                <a:latin typeface="Arial" panose="020B0604020202020204" pitchFamily="34" charset="0"/>
                <a:cs typeface="Arial" panose="020B0604020202020204" pitchFamily="34" charset="0"/>
              </a:rPr>
              <a:t> culto recai sobre aquilo que está em todo lugar: o céu que tudo cobre, a terra que se estende debaixo de todos, o vento, a Lua, O Sol. Os altares são portáteis.</a:t>
            </a:r>
          </a:p>
          <a:p>
            <a:pPr algn="just"/>
            <a:r>
              <a:rPr lang="pt-BR" sz="2000" dirty="0" smtClean="0">
                <a:latin typeface="Arial" panose="020B0604020202020204" pitchFamily="34" charset="0"/>
                <a:cs typeface="Arial" panose="020B0604020202020204" pitchFamily="34" charset="0"/>
              </a:rPr>
              <a:t>A Ideia central dos ritos corresponde a uma aliança, um acordo entre a sociedade humana e a sociedade animal – e fazem penitência pelas mortes.</a:t>
            </a:r>
          </a:p>
          <a:p>
            <a:pPr algn="just"/>
            <a:r>
              <a:rPr lang="pt-BR" sz="2000" dirty="0" smtClean="0">
                <a:latin typeface="Arial" panose="020B0604020202020204" pitchFamily="34" charset="0"/>
                <a:cs typeface="Arial" panose="020B0604020202020204" pitchFamily="34" charset="0"/>
              </a:rPr>
              <a:t>São tribos guerreiras, sempre em movimento e em conflito com outros povos</a:t>
            </a:r>
            <a:endParaRPr lang="pt-BR" sz="2000" dirty="0">
              <a:latin typeface="Arial" panose="020B0604020202020204" pitchFamily="34" charset="0"/>
              <a:cs typeface="Arial" panose="020B0604020202020204" pitchFamily="34" charset="0"/>
            </a:endParaRPr>
          </a:p>
        </p:txBody>
      </p:sp>
      <p:sp>
        <p:nvSpPr>
          <p:cNvPr id="10" name="Espaço Reservado para Texto 9"/>
          <p:cNvSpPr>
            <a:spLocks noGrp="1"/>
          </p:cNvSpPr>
          <p:nvPr>
            <p:ph type="body" sz="quarter" idx="3"/>
          </p:nvPr>
        </p:nvSpPr>
        <p:spPr>
          <a:xfrm>
            <a:off x="7627741" y="2122516"/>
            <a:ext cx="4108944" cy="575830"/>
          </a:xfrm>
        </p:spPr>
        <p:txBody>
          <a:bodyPr>
            <a:normAutofit fontScale="62500" lnSpcReduction="20000"/>
          </a:bodyPr>
          <a:lstStyle/>
          <a:p>
            <a:pPr algn="just"/>
            <a:r>
              <a:rPr lang="pt-BR" dirty="0" smtClean="0"/>
              <a:t>Povos Agrários Sedentários		</a:t>
            </a:r>
            <a:endParaRPr lang="pt-BR" dirty="0"/>
          </a:p>
        </p:txBody>
      </p:sp>
      <p:sp>
        <p:nvSpPr>
          <p:cNvPr id="11" name="Espaço Reservado para Conteúdo 10"/>
          <p:cNvSpPr>
            <a:spLocks noGrp="1"/>
          </p:cNvSpPr>
          <p:nvPr>
            <p:ph sz="quarter" idx="4"/>
          </p:nvPr>
        </p:nvSpPr>
        <p:spPr>
          <a:xfrm>
            <a:off x="6516975" y="2732656"/>
            <a:ext cx="5183188" cy="3932670"/>
          </a:xfrm>
        </p:spPr>
        <p:txBody>
          <a:bodyPr>
            <a:normAutofit fontScale="62500" lnSpcReduction="20000"/>
          </a:bodyPr>
          <a:lstStyle/>
          <a:p>
            <a:pPr algn="just"/>
            <a:r>
              <a:rPr lang="pt-BR" sz="2000" dirty="0" smtClean="0">
                <a:latin typeface="Arial" panose="020B0604020202020204" pitchFamily="34" charset="0"/>
                <a:cs typeface="Arial" panose="020B0604020202020204" pitchFamily="34" charset="0"/>
              </a:rPr>
              <a:t>O contato com o mundo mitológico eram mantidos por um sacerdote ou uma sacerdotisa mantenedores da tradição passadas de geração para geração. </a:t>
            </a:r>
          </a:p>
          <a:p>
            <a:pPr algn="just"/>
            <a:r>
              <a:rPr lang="pt-BR" sz="2000" dirty="0" smtClean="0">
                <a:latin typeface="Arial" panose="020B0604020202020204" pitchFamily="34" charset="0"/>
                <a:cs typeface="Arial" panose="020B0604020202020204" pitchFamily="34" charset="0"/>
              </a:rPr>
              <a:t>O sacerdote ou a sacerdotisa é um mestre que fornecia a chave para vida espiritual através dos rituais que são a </a:t>
            </a:r>
            <a:r>
              <a:rPr lang="pt-BR" sz="2000" i="1" dirty="0" smtClean="0">
                <a:latin typeface="Arial" panose="020B0604020202020204" pitchFamily="34" charset="0"/>
                <a:cs typeface="Arial" panose="020B0604020202020204" pitchFamily="34" charset="0"/>
              </a:rPr>
              <a:t>encenação</a:t>
            </a:r>
            <a:r>
              <a:rPr lang="pt-BR" sz="2000" dirty="0" smtClean="0">
                <a:latin typeface="Arial" panose="020B0604020202020204" pitchFamily="34" charset="0"/>
                <a:cs typeface="Arial" panose="020B0604020202020204" pitchFamily="34" charset="0"/>
              </a:rPr>
              <a:t> do mito, onde se aprendia a viver espiritualmente.</a:t>
            </a:r>
          </a:p>
          <a:p>
            <a:pPr algn="just"/>
            <a:r>
              <a:rPr lang="pt-BR" sz="2000" dirty="0" smtClean="0">
                <a:latin typeface="Arial" panose="020B0604020202020204" pitchFamily="34" charset="0"/>
                <a:cs typeface="Arial" panose="020B0604020202020204" pitchFamily="34" charset="0"/>
              </a:rPr>
              <a:t>Cultuam deidades como a terra, a Deusa  Mãe.</a:t>
            </a:r>
          </a:p>
          <a:p>
            <a:pPr algn="just"/>
            <a:r>
              <a:rPr lang="pt-BR" sz="2000" dirty="0" smtClean="0">
                <a:latin typeface="Arial" panose="020B0604020202020204" pitchFamily="34" charset="0"/>
                <a:cs typeface="Arial" panose="020B0604020202020204" pitchFamily="34" charset="0"/>
              </a:rPr>
              <a:t>O contato com o mundo mitológico é mantido pela devoção a objetos específicos, fixos de uma dada região: uma determinada árvore, um lago, uma pedra, um lugar.</a:t>
            </a:r>
          </a:p>
          <a:p>
            <a:pPr algn="just"/>
            <a:r>
              <a:rPr lang="pt-BR" sz="2000" dirty="0">
                <a:latin typeface="Arial" panose="020B0604020202020204" pitchFamily="34" charset="0"/>
                <a:cs typeface="Arial" panose="020B0604020202020204" pitchFamily="34" charset="0"/>
              </a:rPr>
              <a:t>T</a:t>
            </a:r>
            <a:r>
              <a:rPr lang="pt-BR" sz="2000" dirty="0" smtClean="0">
                <a:latin typeface="Arial" panose="020B0604020202020204" pitchFamily="34" charset="0"/>
                <a:cs typeface="Arial" panose="020B0604020202020204" pitchFamily="34" charset="0"/>
              </a:rPr>
              <a:t>udo nasce, amadurece, morre e ressurge dos mortos.</a:t>
            </a:r>
          </a:p>
          <a:p>
            <a:pPr algn="just"/>
            <a:r>
              <a:rPr lang="pt-BR" sz="2000" dirty="0" smtClean="0">
                <a:latin typeface="Arial" panose="020B0604020202020204" pitchFamily="34" charset="0"/>
                <a:cs typeface="Arial" panose="020B0604020202020204" pitchFamily="34" charset="0"/>
              </a:rPr>
              <a:t>A Ideia central dos ritos corresponde a uma aliança que perpassa os ciclos da vida: morte e renascimento e no plantio da semente na terra –  fazem sacrifício pelas mortes.</a:t>
            </a:r>
          </a:p>
          <a:p>
            <a:pPr algn="just"/>
            <a:r>
              <a:rPr lang="pt-BR" sz="2000" dirty="0" smtClean="0">
                <a:latin typeface="Arial" panose="020B0604020202020204" pitchFamily="34" charset="0"/>
                <a:cs typeface="Arial" panose="020B0604020202020204" pitchFamily="34" charset="0"/>
              </a:rPr>
              <a:t>Aram pacientemente a terra, domesticam pequenos animais (cão, porco e o gado).</a:t>
            </a:r>
          </a:p>
          <a:p>
            <a:pPr algn="just"/>
            <a:endParaRPr lang="pt-BR" sz="2000" dirty="0"/>
          </a:p>
        </p:txBody>
      </p:sp>
      <p:sp>
        <p:nvSpPr>
          <p:cNvPr id="12" name="CaixaDeTexto 11"/>
          <p:cNvSpPr txBox="1"/>
          <p:nvPr/>
        </p:nvSpPr>
        <p:spPr>
          <a:xfrm>
            <a:off x="867295" y="1585481"/>
            <a:ext cx="10956174" cy="537035"/>
          </a:xfrm>
          <a:prstGeom prst="rect">
            <a:avLst/>
          </a:prstGeom>
          <a:noFill/>
        </p:spPr>
        <p:txBody>
          <a:bodyPr wrap="square" rtlCol="0">
            <a:spAutoFit/>
          </a:bodyPr>
          <a:lstStyle/>
          <a:p>
            <a:endParaRPr lang="pt-BR" dirty="0"/>
          </a:p>
        </p:txBody>
      </p:sp>
      <p:sp>
        <p:nvSpPr>
          <p:cNvPr id="13" name="CaixaDeTexto 12"/>
          <p:cNvSpPr txBox="1"/>
          <p:nvPr/>
        </p:nvSpPr>
        <p:spPr>
          <a:xfrm>
            <a:off x="233264" y="1314587"/>
            <a:ext cx="11719249" cy="830997"/>
          </a:xfrm>
          <a:prstGeom prst="rect">
            <a:avLst/>
          </a:prstGeom>
          <a:noFill/>
        </p:spPr>
        <p:txBody>
          <a:bodyPr wrap="square" rtlCol="0">
            <a:spAutoFit/>
          </a:bodyPr>
          <a:lstStyle/>
          <a:p>
            <a:pPr indent="457200" algn="just"/>
            <a:r>
              <a:rPr lang="pt-BR" sz="1200" b="1" dirty="0">
                <a:latin typeface="Arial" panose="020B0604020202020204" pitchFamily="34" charset="0"/>
                <a:cs typeface="Arial" panose="020B0604020202020204" pitchFamily="34" charset="0"/>
              </a:rPr>
              <a:t>Para situar didaticamente no tempo e no espaço falamos do período neolítico 10.000 </a:t>
            </a:r>
            <a:r>
              <a:rPr lang="pt-BR" sz="1200" b="1" dirty="0" err="1">
                <a:latin typeface="Arial" panose="020B0604020202020204" pitchFamily="34" charset="0"/>
                <a:cs typeface="Arial" panose="020B0604020202020204" pitchFamily="34" charset="0"/>
              </a:rPr>
              <a:t>a.C</a:t>
            </a:r>
            <a:r>
              <a:rPr lang="pt-BR" sz="1200" b="1" dirty="0">
                <a:latin typeface="Arial" panose="020B0604020202020204" pitchFamily="34" charset="0"/>
                <a:cs typeface="Arial" panose="020B0604020202020204" pitchFamily="34" charset="0"/>
              </a:rPr>
              <a:t>, no Oriente Próximo</a:t>
            </a:r>
            <a:endParaRPr lang="pt-BR" sz="1200" dirty="0" smtClean="0">
              <a:latin typeface="Arial" panose="020B0604020202020204" pitchFamily="34" charset="0"/>
              <a:cs typeface="Arial" panose="020B0604020202020204" pitchFamily="34" charset="0"/>
            </a:endParaRPr>
          </a:p>
          <a:p>
            <a:pPr indent="457200" algn="just"/>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o influxo dos indo-europeus vindos do norte chegando às sociedades agrícolas do Neolítico,... Ao mesmo tempo, os acádios e outras tribos semitas começaram a subir do sul para a Mesopotâmia. Por volta de 3500 a.C. aquele povo agrário estava entre duas forças atacantes – os semitas, vindos do deserto, e os indo-europeus, vindos do norte. Os semitas eram basicamente criadores de ovelhas e cabras, invadiam com força crescente ao longo dos anos.” (Campbell, J. p. 91).</a:t>
            </a:r>
          </a:p>
        </p:txBody>
      </p:sp>
    </p:spTree>
    <p:extLst>
      <p:ext uri="{BB962C8B-B14F-4D97-AF65-F5344CB8AC3E}">
        <p14:creationId xmlns:p14="http://schemas.microsoft.com/office/powerpoint/2010/main" val="257330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922351" y="858379"/>
            <a:ext cx="10537286" cy="4999767"/>
          </a:xfrm>
          <a:prstGeom prst="rect">
            <a:avLst/>
          </a:prstGeom>
        </p:spPr>
        <p:txBody>
          <a:bodyPr wrap="square">
            <a:spAutoFit/>
          </a:bodyPr>
          <a:lstStyle/>
          <a:p>
            <a:pPr indent="457200" algn="just">
              <a:lnSpc>
                <a:spcPct val="107000"/>
              </a:lnSpc>
              <a:spcAft>
                <a:spcPts val="800"/>
              </a:spcAft>
            </a:pPr>
            <a:r>
              <a:rPr lang="pt-BR" sz="1400" dirty="0" smtClean="0">
                <a:latin typeface="Arial" panose="020B0604020202020204" pitchFamily="34" charset="0"/>
                <a:ea typeface="Calibri" panose="020F0502020204030204" pitchFamily="34" charset="0"/>
                <a:cs typeface="Arial" panose="020B0604020202020204" pitchFamily="34" charset="0"/>
              </a:rPr>
              <a:t>Frente a </a:t>
            </a:r>
            <a:r>
              <a:rPr lang="pt-BR" sz="1400" dirty="0">
                <a:latin typeface="Arial" panose="020B0604020202020204" pitchFamily="34" charset="0"/>
                <a:ea typeface="Calibri" panose="020F0502020204030204" pitchFamily="34" charset="0"/>
                <a:cs typeface="Arial" panose="020B0604020202020204" pitchFamily="34" charset="0"/>
              </a:rPr>
              <a:t>todo o ensinamento de grandes mestres, como Carl Gustav Jung, pressuponho que podemos concordar que o inconsciente é uma instância suprema, do incomensurável, do tempo do eterno, da imensidão de todas as possibilidades, das formas indiferenciadas e perante ao supremo é prudente manter a humildade e é uma boa ideia a auto renúncia</a:t>
            </a:r>
            <a:r>
              <a:rPr lang="pt-BR" sz="1400" dirty="0" smtClean="0">
                <a:latin typeface="Arial" panose="020B0604020202020204" pitchFamily="34" charset="0"/>
                <a:ea typeface="Calibri" panose="020F0502020204030204" pitchFamily="34" charset="0"/>
                <a:cs typeface="Arial" panose="020B0604020202020204" pitchFamily="34" charset="0"/>
              </a:rPr>
              <a:t>.</a:t>
            </a:r>
          </a:p>
          <a:p>
            <a:pPr indent="457200" algn="just"/>
            <a:r>
              <a:rPr lang="pt-BR" sz="1400" dirty="0">
                <a:latin typeface="Arial" panose="020B0604020202020204" pitchFamily="34" charset="0"/>
                <a:cs typeface="Arial" panose="020B0604020202020204" pitchFamily="34" charset="0"/>
              </a:rPr>
              <a:t>Odisseu e mais doze homens exploram a terra e entram em uma </a:t>
            </a:r>
            <a:r>
              <a:rPr lang="pt-BR" sz="1400" dirty="0" smtClean="0">
                <a:latin typeface="Arial" panose="020B0604020202020204" pitchFamily="34" charset="0"/>
                <a:cs typeface="Arial" panose="020B0604020202020204" pitchFamily="34" charset="0"/>
              </a:rPr>
              <a:t>caverna, </a:t>
            </a:r>
            <a:r>
              <a:rPr lang="pt-BR" sz="1400" dirty="0">
                <a:latin typeface="Arial" panose="020B0604020202020204" pitchFamily="34" charset="0"/>
                <a:cs typeface="Arial" panose="020B0604020202020204" pitchFamily="34" charset="0"/>
              </a:rPr>
              <a:t>onde encontram potes de jarras de leite, queijo e manteiga; este é o indício de que estão na morada de um pastor. Um dado importante no sentido de </a:t>
            </a:r>
            <a:r>
              <a:rPr lang="pt-BR" sz="1400" dirty="0" smtClean="0">
                <a:latin typeface="Arial" panose="020B0604020202020204" pitchFamily="34" charset="0"/>
                <a:cs typeface="Arial" panose="020B0604020202020204" pitchFamily="34" charset="0"/>
              </a:rPr>
              <a:t>que denota que </a:t>
            </a:r>
            <a:r>
              <a:rPr lang="pt-BR" sz="1400" dirty="0">
                <a:latin typeface="Arial" panose="020B0604020202020204" pitchFamily="34" charset="0"/>
                <a:cs typeface="Arial" panose="020B0604020202020204" pitchFamily="34" charset="0"/>
              </a:rPr>
              <a:t>estamos no campo mitológico do povo nômade caçador, de deuses masculinos, porém que já </a:t>
            </a:r>
            <a:r>
              <a:rPr lang="pt-BR" sz="1400" dirty="0" smtClean="0">
                <a:latin typeface="Arial" panose="020B0604020202020204" pitchFamily="34" charset="0"/>
                <a:cs typeface="Arial" panose="020B0604020202020204" pitchFamily="34" charset="0"/>
              </a:rPr>
              <a:t>entraram, ou que começam a dar indícios de que já entraram, em </a:t>
            </a:r>
            <a:r>
              <a:rPr lang="pt-BR" sz="1400" dirty="0">
                <a:latin typeface="Arial" panose="020B0604020202020204" pitchFamily="34" charset="0"/>
                <a:cs typeface="Arial" panose="020B0604020202020204" pitchFamily="34" charset="0"/>
              </a:rPr>
              <a:t>contato com o campo mitológico do povo agrário e sedentário das deusas. </a:t>
            </a:r>
          </a:p>
          <a:p>
            <a:pPr indent="457200" algn="just"/>
            <a:endParaRPr lang="pt-BR" sz="1400" dirty="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No </a:t>
            </a:r>
            <a:r>
              <a:rPr lang="pt-BR" sz="1400" dirty="0">
                <a:latin typeface="Arial" panose="020B0604020202020204" pitchFamily="34" charset="0"/>
                <a:cs typeface="Arial" panose="020B0604020202020204" pitchFamily="34" charset="0"/>
              </a:rPr>
              <a:t>que diz respeito ao encontro do indo-europeu com outros povos em suas conquistas, o indo-europeu foi menos </a:t>
            </a:r>
            <a:r>
              <a:rPr lang="pt-BR" sz="1400" dirty="0" smtClean="0">
                <a:latin typeface="Arial" panose="020B0604020202020204" pitchFamily="34" charset="0"/>
                <a:cs typeface="Arial" panose="020B0604020202020204" pitchFamily="34" charset="0"/>
              </a:rPr>
              <a:t>agressivo, </a:t>
            </a:r>
            <a:r>
              <a:rPr lang="pt-BR" sz="1400" dirty="0">
                <a:latin typeface="Arial" panose="020B0604020202020204" pitchFamily="34" charset="0"/>
                <a:cs typeface="Arial" panose="020B0604020202020204" pitchFamily="34" charset="0"/>
              </a:rPr>
              <a:t>no sentido de </a:t>
            </a:r>
            <a:r>
              <a:rPr lang="pt-BR" sz="1400" dirty="0" smtClean="0">
                <a:latin typeface="Arial" panose="020B0604020202020204" pitchFamily="34" charset="0"/>
                <a:cs typeface="Arial" panose="020B0604020202020204" pitchFamily="34" charset="0"/>
              </a:rPr>
              <a:t>que </a:t>
            </a:r>
            <a:r>
              <a:rPr lang="pt-BR" sz="1400" dirty="0">
                <a:latin typeface="Arial" panose="020B0604020202020204" pitchFamily="34" charset="0"/>
                <a:cs typeface="Arial" panose="020B0604020202020204" pitchFamily="34" charset="0"/>
              </a:rPr>
              <a:t>ao invés de dizimar completamente o campo mitológico </a:t>
            </a:r>
            <a:r>
              <a:rPr lang="pt-BR" sz="1400" dirty="0" smtClean="0">
                <a:latin typeface="Arial" panose="020B0604020202020204" pitchFamily="34" charset="0"/>
                <a:cs typeface="Arial" panose="020B0604020202020204" pitchFamily="34" charset="0"/>
              </a:rPr>
              <a:t>de outros povos, </a:t>
            </a:r>
            <a:r>
              <a:rPr lang="pt-BR" sz="1400" dirty="0">
                <a:latin typeface="Arial" panose="020B0604020202020204" pitchFamily="34" charset="0"/>
                <a:cs typeface="Arial" panose="020B0604020202020204" pitchFamily="34" charset="0"/>
              </a:rPr>
              <a:t>como </a:t>
            </a:r>
            <a:r>
              <a:rPr lang="pt-BR" sz="1400" dirty="0" smtClean="0">
                <a:latin typeface="Arial" panose="020B0604020202020204" pitchFamily="34" charset="0"/>
                <a:cs typeface="Arial" panose="020B0604020202020204" pitchFamily="34" charset="0"/>
              </a:rPr>
              <a:t>faziam os </a:t>
            </a:r>
            <a:r>
              <a:rPr lang="pt-BR" sz="1400" dirty="0">
                <a:latin typeface="Arial" panose="020B0604020202020204" pitchFamily="34" charset="0"/>
                <a:cs typeface="Arial" panose="020B0604020202020204" pitchFamily="34" charset="0"/>
              </a:rPr>
              <a:t>povos nômades </a:t>
            </a:r>
            <a:r>
              <a:rPr lang="pt-BR" sz="1400" dirty="0" smtClean="0">
                <a:latin typeface="Arial" panose="020B0604020202020204" pitchFamily="34" charset="0"/>
                <a:cs typeface="Arial" panose="020B0604020202020204" pitchFamily="34" charset="0"/>
              </a:rPr>
              <a:t>semitas e </a:t>
            </a:r>
            <a:r>
              <a:rPr lang="pt-BR" sz="1400" dirty="0">
                <a:latin typeface="Arial" panose="020B0604020202020204" pitchFamily="34" charset="0"/>
                <a:cs typeface="Arial" panose="020B0604020202020204" pitchFamily="34" charset="0"/>
              </a:rPr>
              <a:t>arianos</a:t>
            </a:r>
            <a:r>
              <a:rPr lang="pt-BR" sz="1400" dirty="0" smtClean="0">
                <a:latin typeface="Arial" panose="020B0604020202020204" pitchFamily="34" charset="0"/>
                <a:cs typeface="Arial" panose="020B0604020202020204" pitchFamily="34" charset="0"/>
              </a:rPr>
              <a:t>, mais agressivos, que revogavam mitos de outros povos, o indo-europeu era mais predispostos a </a:t>
            </a:r>
            <a:r>
              <a:rPr lang="pt-BR" sz="1400" dirty="0">
                <a:latin typeface="Arial" panose="020B0604020202020204" pitchFamily="34" charset="0"/>
                <a:cs typeface="Arial" panose="020B0604020202020204" pitchFamily="34" charset="0"/>
              </a:rPr>
              <a:t>uma fusão, sobrepondo as duas visões de mundo; não </a:t>
            </a:r>
            <a:r>
              <a:rPr lang="pt-BR" sz="1400" dirty="0" smtClean="0">
                <a:latin typeface="Arial" panose="020B0604020202020204" pitchFamily="34" charset="0"/>
                <a:cs typeface="Arial" panose="020B0604020202020204" pitchFamily="34" charset="0"/>
              </a:rPr>
              <a:t>raro, </a:t>
            </a:r>
            <a:r>
              <a:rPr lang="pt-BR" sz="1400" dirty="0">
                <a:latin typeface="Arial" panose="020B0604020202020204" pitchFamily="34" charset="0"/>
                <a:cs typeface="Arial" panose="020B0604020202020204" pitchFamily="34" charset="0"/>
              </a:rPr>
              <a:t>com uma </a:t>
            </a:r>
            <a:r>
              <a:rPr lang="pt-BR" sz="1400" dirty="0" smtClean="0">
                <a:latin typeface="Arial" panose="020B0604020202020204" pitchFamily="34" charset="0"/>
                <a:cs typeface="Arial" panose="020B0604020202020204" pitchFamily="34" charset="0"/>
              </a:rPr>
              <a:t>atitude dominadora, imperiosa, escravagista </a:t>
            </a:r>
            <a:r>
              <a:rPr lang="pt-BR" sz="1400" dirty="0">
                <a:latin typeface="Arial" panose="020B0604020202020204" pitchFamily="34" charset="0"/>
                <a:cs typeface="Arial" panose="020B0604020202020204" pitchFamily="34" charset="0"/>
              </a:rPr>
              <a:t>de </a:t>
            </a:r>
            <a:r>
              <a:rPr lang="pt-BR" sz="1400" dirty="0" smtClean="0">
                <a:latin typeface="Arial" panose="020B0604020202020204" pitchFamily="34" charset="0"/>
                <a:cs typeface="Arial" panose="020B0604020202020204" pitchFamily="34" charset="0"/>
              </a:rPr>
              <a:t>apropriação; dificilmente, </a:t>
            </a:r>
            <a:r>
              <a:rPr lang="pt-BR" sz="1400" dirty="0">
                <a:latin typeface="Arial" panose="020B0604020202020204" pitchFamily="34" charset="0"/>
                <a:cs typeface="Arial" panose="020B0604020202020204" pitchFamily="34" charset="0"/>
              </a:rPr>
              <a:t>em termos de diálogo e interação igualitária e pacífica, estiveram mais para um sincretismo do que uma </a:t>
            </a:r>
            <a:r>
              <a:rPr lang="pt-BR" sz="1400" dirty="0" smtClean="0">
                <a:latin typeface="Arial" panose="020B0604020202020204" pitchFamily="34" charset="0"/>
                <a:cs typeface="Arial" panose="020B0604020202020204" pitchFamily="34" charset="0"/>
              </a:rPr>
              <a:t>integração </a:t>
            </a:r>
            <a:r>
              <a:rPr lang="pt-BR" sz="1400" dirty="0">
                <a:latin typeface="Arial" panose="020B0604020202020204" pitchFamily="34" charset="0"/>
                <a:cs typeface="Arial" panose="020B0604020202020204" pitchFamily="34" charset="0"/>
              </a:rPr>
              <a:t>pacífica</a:t>
            </a:r>
            <a:r>
              <a:rPr lang="pt-BR" sz="1400" dirty="0" smtClean="0">
                <a:latin typeface="Arial" panose="020B0604020202020204" pitchFamily="34" charset="0"/>
                <a:cs typeface="Arial" panose="020B0604020202020204" pitchFamily="34" charset="0"/>
              </a:rPr>
              <a:t>. Mas, a consciência não dá saltos, e só o processo pode apresentar a conta sobre uma </a:t>
            </a:r>
            <a:r>
              <a:rPr lang="pt-BR" sz="1400" dirty="0" err="1" smtClean="0">
                <a:latin typeface="Arial" panose="020B0604020202020204" pitchFamily="34" charset="0"/>
                <a:cs typeface="Arial" panose="020B0604020202020204" pitchFamily="34" charset="0"/>
              </a:rPr>
              <a:t>unilateralização</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a:p>
            <a:pPr algn="just">
              <a:lnSpc>
                <a:spcPct val="107000"/>
              </a:lnSpc>
              <a:spcAft>
                <a:spcPts val="800"/>
              </a:spcAft>
            </a:pPr>
            <a:endParaRPr lang="pt-BR" sz="1400" b="1"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t-BR" sz="1400" b="1" dirty="0" smtClean="0">
                <a:effectLst/>
                <a:latin typeface="Arial" panose="020B0604020202020204" pitchFamily="34" charset="0"/>
                <a:ea typeface="Calibri" panose="020F0502020204030204" pitchFamily="34" charset="0"/>
                <a:cs typeface="Arial" panose="020B0604020202020204" pitchFamily="34" charset="0"/>
              </a:rPr>
              <a:t>A AUTO RENÚNCIA DE ODISSEU</a:t>
            </a:r>
          </a:p>
          <a:p>
            <a:pPr algn="just"/>
            <a:r>
              <a:rPr lang="pt-BR" sz="1400" dirty="0">
                <a:latin typeface="Arial" panose="020B0604020202020204" pitchFamily="34" charset="0"/>
                <a:cs typeface="Arial" panose="020B0604020202020204" pitchFamily="34" charset="0"/>
              </a:rPr>
              <a:t>A auto renúncia se dá desta forma: </a:t>
            </a:r>
            <a:endParaRPr lang="pt-BR" sz="1400" dirty="0" smtClean="0">
              <a:latin typeface="Arial" panose="020B0604020202020204" pitchFamily="34" charset="0"/>
              <a:cs typeface="Arial" panose="020B0604020202020204" pitchFamily="34" charset="0"/>
            </a:endParaRPr>
          </a:p>
          <a:p>
            <a:pPr algn="just"/>
            <a:r>
              <a:rPr lang="pt-BR" sz="1400" dirty="0" smtClean="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Vejam só: o pastor chega e (que espanto!) é um gigante enorme com um olho no meio da testa e, ainda por cima, antropófago. </a:t>
            </a:r>
            <a:endParaRPr lang="pt-BR" sz="1400" dirty="0" smtClean="0">
              <a:latin typeface="Arial" panose="020B0604020202020204" pitchFamily="34" charset="0"/>
              <a:cs typeface="Arial" panose="020B0604020202020204" pitchFamily="34" charset="0"/>
            </a:endParaRPr>
          </a:p>
          <a:p>
            <a:pPr algn="just"/>
            <a:r>
              <a:rPr lang="pt-BR" sz="1400" dirty="0" smtClean="0">
                <a:latin typeface="Arial" panose="020B0604020202020204" pitchFamily="34" charset="0"/>
                <a:cs typeface="Arial" panose="020B0604020202020204" pitchFamily="34" charset="0"/>
              </a:rPr>
              <a:t>Ele </a:t>
            </a:r>
            <a:r>
              <a:rPr lang="pt-BR" sz="1400" dirty="0">
                <a:latin typeface="Arial" panose="020B0604020202020204" pitchFamily="34" charset="0"/>
                <a:cs typeface="Arial" panose="020B0604020202020204" pitchFamily="34" charset="0"/>
              </a:rPr>
              <a:t>diz a Odisseu: ‘Quem é você</a:t>
            </a:r>
            <a:r>
              <a:rPr lang="pt-BR" sz="1400" dirty="0" smtClean="0">
                <a:latin typeface="Arial" panose="020B0604020202020204" pitchFamily="34" charset="0"/>
                <a:cs typeface="Arial" panose="020B0604020202020204" pitchFamily="34" charset="0"/>
              </a:rPr>
              <a:t>?’</a:t>
            </a:r>
          </a:p>
          <a:p>
            <a:pPr algn="just"/>
            <a:endParaRPr lang="pt-BR" sz="1400" dirty="0">
              <a:latin typeface="Arial" panose="020B0604020202020204" pitchFamily="34" charset="0"/>
              <a:cs typeface="Arial" panose="020B0604020202020204" pitchFamily="34" charset="0"/>
            </a:endParaRPr>
          </a:p>
          <a:p>
            <a:pPr algn="just"/>
            <a:r>
              <a:rPr lang="pt-BR" sz="1400" dirty="0" smtClean="0">
                <a:latin typeface="Arial" panose="020B0604020202020204" pitchFamily="34" charset="0"/>
                <a:cs typeface="Arial" panose="020B0604020202020204" pitchFamily="34" charset="0"/>
              </a:rPr>
              <a:t>Odisseu </a:t>
            </a:r>
            <a:r>
              <a:rPr lang="pt-BR" sz="1400" dirty="0">
                <a:latin typeface="Arial" panose="020B0604020202020204" pitchFamily="34" charset="0"/>
                <a:cs typeface="Arial" panose="020B0604020202020204" pitchFamily="34" charset="0"/>
              </a:rPr>
              <a:t>pensa rápido e responde: ‘Eu sou ninguém’.” (Campbell, J. p. 199</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234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159" y="414992"/>
            <a:ext cx="2662661" cy="2244082"/>
          </a:xfrm>
          <a:prstGeom prst="rect">
            <a:avLst/>
          </a:prstGeom>
        </p:spPr>
      </p:pic>
      <p:sp>
        <p:nvSpPr>
          <p:cNvPr id="3" name="CaixaDeTexto 2"/>
          <p:cNvSpPr txBox="1"/>
          <p:nvPr/>
        </p:nvSpPr>
        <p:spPr>
          <a:xfrm>
            <a:off x="421419" y="515021"/>
            <a:ext cx="7000219" cy="5909310"/>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Temos aqui um Odisseu encrencado até o último grau, mas ele não se </a:t>
            </a:r>
            <a:r>
              <a:rPr lang="pt-BR" sz="1400" dirty="0" smtClean="0">
                <a:latin typeface="Arial" panose="020B0604020202020204" pitchFamily="34" charset="0"/>
                <a:cs typeface="Arial" panose="020B0604020202020204" pitchFamily="34" charset="0"/>
              </a:rPr>
              <a:t>vangloria </a:t>
            </a:r>
            <a:r>
              <a:rPr lang="pt-BR" sz="1400" dirty="0">
                <a:latin typeface="Arial" panose="020B0604020202020204" pitchFamily="34" charset="0"/>
                <a:cs typeface="Arial" panose="020B0604020202020204" pitchFamily="34" charset="0"/>
              </a:rPr>
              <a:t>de nenhum status. O gigante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devora dois dos seus homens e pelo tempo em que faz a digestão, Odisseu lhe oferece vinho, bebida que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não conhece, nunca enfrentou seus efeitos. </a:t>
            </a:r>
          </a:p>
          <a:p>
            <a:pPr indent="457200" algn="just"/>
            <a:r>
              <a:rPr lang="pt-BR" sz="1400" dirty="0">
                <a:latin typeface="Arial" panose="020B0604020202020204" pitchFamily="34" charset="0"/>
                <a:cs typeface="Arial" panose="020B0604020202020204" pitchFamily="34" charset="0"/>
              </a:rPr>
              <a:t>Fiquei me perguntando, como assim!? Não conhece o vinho, dentro de uma cultura Olímpica? Então me ocorreu que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não conhece, mas Odisseu sim, </a:t>
            </a:r>
            <a:r>
              <a:rPr lang="pt-BR" sz="1400" dirty="0" smtClean="0">
                <a:latin typeface="Arial" panose="020B0604020202020204" pitchFamily="34" charset="0"/>
                <a:cs typeface="Arial" panose="020B0604020202020204" pitchFamily="34" charset="0"/>
              </a:rPr>
              <a:t>esta </a:t>
            </a:r>
            <a:r>
              <a:rPr lang="pt-BR" sz="1400" dirty="0">
                <a:latin typeface="Arial" panose="020B0604020202020204" pitchFamily="34" charset="0"/>
                <a:cs typeface="Arial" panose="020B0604020202020204" pitchFamily="34" charset="0"/>
              </a:rPr>
              <a:t>é mais uma evidência de que estamos lidando com um encontro entre culturas, uma </a:t>
            </a:r>
            <a:r>
              <a:rPr lang="pt-BR" sz="1400" dirty="0" smtClean="0">
                <a:latin typeface="Arial" panose="020B0604020202020204" pitchFamily="34" charset="0"/>
                <a:cs typeface="Arial" panose="020B0604020202020204" pitchFamily="34" charset="0"/>
              </a:rPr>
              <a:t>semita, porque </a:t>
            </a:r>
            <a:r>
              <a:rPr lang="pt-BR" sz="1400" dirty="0" err="1" smtClean="0">
                <a:latin typeface="Arial" panose="020B0604020202020204" pitchFamily="34" charset="0"/>
                <a:cs typeface="Arial" panose="020B0604020202020204" pitchFamily="34" charset="0"/>
              </a:rPr>
              <a:t>Polifemo</a:t>
            </a:r>
            <a:r>
              <a:rPr lang="pt-BR" sz="1400" dirty="0" smtClean="0">
                <a:latin typeface="Arial" panose="020B0604020202020204" pitchFamily="34" charset="0"/>
                <a:cs typeface="Arial" panose="020B0604020202020204" pitchFamily="34" charset="0"/>
              </a:rPr>
              <a:t> aparece como um pastor de ovelhas, </a:t>
            </a:r>
            <a:r>
              <a:rPr lang="pt-BR" sz="1400" dirty="0">
                <a:latin typeface="Arial" panose="020B0604020202020204" pitchFamily="34" charset="0"/>
                <a:cs typeface="Arial" panose="020B0604020202020204" pitchFamily="34" charset="0"/>
              </a:rPr>
              <a:t>e outra indo-europeia</a:t>
            </a:r>
            <a:r>
              <a:rPr lang="pt-BR" sz="1400" dirty="0" smtClean="0">
                <a:latin typeface="Arial" panose="020B0604020202020204" pitchFamily="34" charset="0"/>
                <a:cs typeface="Arial" panose="020B0604020202020204" pitchFamily="34" charset="0"/>
              </a:rPr>
              <a:t>.</a:t>
            </a:r>
          </a:p>
          <a:p>
            <a:pPr indent="457200" algn="just"/>
            <a:r>
              <a:rPr lang="pt-BR" sz="1400" dirty="0" smtClean="0">
                <a:latin typeface="Arial" panose="020B0604020202020204" pitchFamily="34" charset="0"/>
                <a:cs typeface="Arial" panose="020B0604020202020204" pitchFamily="34" charset="0"/>
              </a:rPr>
              <a:t>O vinho é uma bebida extraída da uva e portanto da cultura agrária, âmbito da Deusa, não raro, encontramos a uva como um dos elementos dentro da cornucópia, o chifre do touro onde está contido as dádivas da Deusa Mãe. “os chifres do touro representam a Lua crescente, a esfera celestial que morre e ressurge.” (Campbell, J. p. 61) Vale o aprofundamento no livro Deusas do Campbell.</a:t>
            </a:r>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Odisseu está agora no campo do mundo onírico, em uma caverna, encarando um guardião; então minha hipótese da aparição dionisíaca, do deus do vinho Dionísio, é bem apropriada ao que diz respeito a uma manifestação, no campo do limiar voltado para a esfera dos mistérios, do lunar, do onírico, da loucura, do </a:t>
            </a:r>
            <a:r>
              <a:rPr lang="pt-BR" sz="1400" dirty="0" err="1">
                <a:latin typeface="Arial" panose="020B0604020202020204" pitchFamily="34" charset="0"/>
                <a:cs typeface="Arial" panose="020B0604020202020204" pitchFamily="34" charset="0"/>
              </a:rPr>
              <a:t>inframundo</a:t>
            </a:r>
            <a:r>
              <a:rPr lang="pt-BR" sz="1400" dirty="0">
                <a:latin typeface="Arial" panose="020B0604020202020204" pitchFamily="34" charset="0"/>
                <a:cs typeface="Arial" panose="020B0604020202020204" pitchFamily="34" charset="0"/>
              </a:rPr>
              <a:t>, do caótico, do criativo, da deusa,...  e em contrapartida seu irmão Apolo é solar, e racional</a:t>
            </a:r>
            <a:r>
              <a:rPr lang="pt-BR" sz="1400" dirty="0" smtClean="0">
                <a:latin typeface="Arial" panose="020B0604020202020204" pitchFamily="34" charset="0"/>
                <a:cs typeface="Arial" panose="020B0604020202020204" pitchFamily="34" charset="0"/>
              </a:rPr>
              <a:t>.</a:t>
            </a:r>
          </a:p>
          <a:p>
            <a:pPr indent="457200" algn="just"/>
            <a:r>
              <a:rPr lang="pt-BR" sz="1400" dirty="0">
                <a:latin typeface="Arial" panose="020B0604020202020204" pitchFamily="34" charset="0"/>
                <a:cs typeface="Arial" panose="020B0604020202020204" pitchFamily="34" charset="0"/>
              </a:rPr>
              <a:t>Comparado aos mitos de criação em que envolve a deusa, de mais de 10.000 </a:t>
            </a:r>
            <a:r>
              <a:rPr lang="pt-BR" sz="1400" dirty="0" err="1">
                <a:latin typeface="Arial" panose="020B0604020202020204" pitchFamily="34" charset="0"/>
                <a:cs typeface="Arial" panose="020B0604020202020204" pitchFamily="34" charset="0"/>
              </a:rPr>
              <a:t>a.C</a:t>
            </a:r>
            <a:r>
              <a:rPr lang="pt-BR" sz="1400" dirty="0">
                <a:latin typeface="Arial" panose="020B0604020202020204" pitchFamily="34" charset="0"/>
                <a:cs typeface="Arial" panose="020B0604020202020204" pitchFamily="34" charset="0"/>
              </a:rPr>
              <a:t>, a mitologia que cerca o par Dionísio e Apolo é praticamente uma visão moderna, mas estamos no âmbito mitológico que sonda a cultura indo-europeia, analisando um poema de tempos homéricos, da mitologia </a:t>
            </a:r>
            <a:r>
              <a:rPr lang="pt-BR" sz="1400" dirty="0" smtClean="0">
                <a:latin typeface="Arial" panose="020B0604020202020204" pitchFamily="34" charset="0"/>
                <a:cs typeface="Arial" panose="020B0604020202020204" pitchFamily="34" charset="0"/>
              </a:rPr>
              <a:t>grega</a:t>
            </a:r>
            <a:r>
              <a:rPr lang="pt-BR" sz="1400" dirty="0">
                <a:latin typeface="Arial" panose="020B0604020202020204" pitchFamily="34" charset="0"/>
                <a:cs typeface="Arial" panose="020B0604020202020204" pitchFamily="34" charset="0"/>
              </a:rPr>
              <a:t>;</a:t>
            </a:r>
            <a:r>
              <a:rPr lang="pt-BR" sz="1400" dirty="0" smtClean="0">
                <a:latin typeface="Arial" panose="020B0604020202020204" pitchFamily="34" charset="0"/>
                <a:cs typeface="Arial" panose="020B0604020202020204" pitchFamily="34" charset="0"/>
              </a:rPr>
              <a:t> então nos permitindo </a:t>
            </a:r>
            <a:r>
              <a:rPr lang="pt-BR" sz="1400" dirty="0">
                <a:latin typeface="Arial" panose="020B0604020202020204" pitchFamily="34" charset="0"/>
                <a:cs typeface="Arial" panose="020B0604020202020204" pitchFamily="34" charset="0"/>
              </a:rPr>
              <a:t>um recorte, podemos entender que Dionísio e </a:t>
            </a:r>
            <a:r>
              <a:rPr lang="pt-BR" sz="1400" dirty="0" smtClean="0">
                <a:latin typeface="Arial" panose="020B0604020202020204" pitchFamily="34" charset="0"/>
                <a:cs typeface="Arial" panose="020B0604020202020204" pitchFamily="34" charset="0"/>
              </a:rPr>
              <a:t>Apolo, </a:t>
            </a:r>
            <a:r>
              <a:rPr lang="pt-BR" sz="1400" dirty="0">
                <a:latin typeface="Arial" panose="020B0604020202020204" pitchFamily="34" charset="0"/>
                <a:cs typeface="Arial" panose="020B0604020202020204" pitchFamily="34" charset="0"/>
              </a:rPr>
              <a:t>representam bem a atmosfera do encontro, com essa conotação de </a:t>
            </a:r>
            <a:r>
              <a:rPr lang="pt-BR" sz="1400" dirty="0" smtClean="0">
                <a:latin typeface="Arial" panose="020B0604020202020204" pitchFamily="34" charset="0"/>
                <a:cs typeface="Arial" panose="020B0604020202020204" pitchFamily="34" charset="0"/>
              </a:rPr>
              <a:t>choque, </a:t>
            </a:r>
            <a:r>
              <a:rPr lang="pt-BR" sz="1400" dirty="0">
                <a:latin typeface="Arial" panose="020B0604020202020204" pitchFamily="34" charset="0"/>
                <a:cs typeface="Arial" panose="020B0604020202020204" pitchFamily="34" charset="0"/>
              </a:rPr>
              <a:t>como o das </a:t>
            </a:r>
            <a:r>
              <a:rPr lang="pt-BR" sz="1400" dirty="0" err="1">
                <a:latin typeface="Arial" panose="020B0604020202020204" pitchFamily="34" charset="0"/>
                <a:cs typeface="Arial" panose="020B0604020202020204" pitchFamily="34" charset="0"/>
              </a:rPr>
              <a:t>Simplégades</a:t>
            </a:r>
            <a:r>
              <a:rPr lang="pt-BR" sz="1400" dirty="0">
                <a:latin typeface="Arial" panose="020B0604020202020204" pitchFamily="34" charset="0"/>
                <a:cs typeface="Arial" panose="020B0604020202020204" pitchFamily="34" charset="0"/>
              </a:rPr>
              <a:t>, ou seja, uma tensão entre opostos razão versus caos</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
        <p:nvSpPr>
          <p:cNvPr id="4" name="CaixaDeTexto 3"/>
          <p:cNvSpPr txBox="1"/>
          <p:nvPr/>
        </p:nvSpPr>
        <p:spPr>
          <a:xfrm>
            <a:off x="10011872" y="2741411"/>
            <a:ext cx="1266305" cy="230832"/>
          </a:xfrm>
          <a:prstGeom prst="rect">
            <a:avLst/>
          </a:prstGeom>
          <a:noFill/>
        </p:spPr>
        <p:txBody>
          <a:bodyPr wrap="square" rtlCol="0">
            <a:spAutoFit/>
          </a:bodyPr>
          <a:lstStyle/>
          <a:p>
            <a:r>
              <a:rPr lang="pt-BR" sz="900" b="1" i="1" u="sng" dirty="0">
                <a:hlinkClick r:id="rId3"/>
              </a:rPr>
              <a:t>odisseia ciclope</a:t>
            </a:r>
            <a:endParaRPr lang="pt-BR" sz="900" dirty="0"/>
          </a:p>
        </p:txBody>
      </p:sp>
      <p:sp>
        <p:nvSpPr>
          <p:cNvPr id="5" name="CaixaDeTexto 4"/>
          <p:cNvSpPr txBox="1"/>
          <p:nvPr/>
        </p:nvSpPr>
        <p:spPr>
          <a:xfrm>
            <a:off x="9177341" y="2644928"/>
            <a:ext cx="2100836" cy="215444"/>
          </a:xfrm>
          <a:prstGeom prst="rect">
            <a:avLst/>
          </a:prstGeom>
          <a:noFill/>
        </p:spPr>
        <p:txBody>
          <a:bodyPr wrap="square" rtlCol="0">
            <a:spAutoFit/>
          </a:bodyPr>
          <a:lstStyle/>
          <a:p>
            <a:r>
              <a:rPr lang="pt-BR" sz="800" dirty="0"/>
              <a:t>https://www.infopedia.pt/$polifemo</a:t>
            </a:r>
          </a:p>
        </p:txBody>
      </p:sp>
      <p:sp>
        <p:nvSpPr>
          <p:cNvPr id="6" name="Retângulo 5"/>
          <p:cNvSpPr/>
          <p:nvPr/>
        </p:nvSpPr>
        <p:spPr>
          <a:xfrm>
            <a:off x="9660835" y="6389537"/>
            <a:ext cx="2345181" cy="338554"/>
          </a:xfrm>
          <a:prstGeom prst="rect">
            <a:avLst/>
          </a:prstGeom>
        </p:spPr>
        <p:txBody>
          <a:bodyPr wrap="square">
            <a:spAutoFit/>
          </a:bodyPr>
          <a:lstStyle/>
          <a:p>
            <a:r>
              <a:rPr lang="pt-BR" sz="800" dirty="0"/>
              <a:t>https://artsandculture.google.com/asset/abundance-abundantia/6QEwQbRo8rzs5A</a:t>
            </a:r>
          </a:p>
        </p:txBody>
      </p:sp>
      <p:pic>
        <p:nvPicPr>
          <p:cNvPr id="1026" name="Picture 2" descr="Peter paul rubens, Google art project, Roman g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0835" y="3039777"/>
            <a:ext cx="2265458" cy="331530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982" y="3684240"/>
            <a:ext cx="1876509" cy="1876509"/>
          </a:xfrm>
          <a:prstGeom prst="rect">
            <a:avLst/>
          </a:prstGeom>
        </p:spPr>
      </p:pic>
      <p:sp>
        <p:nvSpPr>
          <p:cNvPr id="9" name="Retângulo 8"/>
          <p:cNvSpPr/>
          <p:nvPr/>
        </p:nvSpPr>
        <p:spPr>
          <a:xfrm>
            <a:off x="7602982" y="5560749"/>
            <a:ext cx="1961321" cy="461665"/>
          </a:xfrm>
          <a:prstGeom prst="rect">
            <a:avLst/>
          </a:prstGeom>
        </p:spPr>
        <p:txBody>
          <a:bodyPr wrap="square">
            <a:spAutoFit/>
          </a:bodyPr>
          <a:lstStyle/>
          <a:p>
            <a:r>
              <a:rPr lang="pt-BR" sz="800" dirty="0"/>
              <a:t>https://www.pinterest.com/pin/cornucopia-art-print-at-artcom--39195459226519184/</a:t>
            </a:r>
          </a:p>
        </p:txBody>
      </p:sp>
    </p:spTree>
    <p:extLst>
      <p:ext uri="{BB962C8B-B14F-4D97-AF65-F5344CB8AC3E}">
        <p14:creationId xmlns:p14="http://schemas.microsoft.com/office/powerpoint/2010/main" val="4269246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590" y="1851919"/>
            <a:ext cx="4762500" cy="2771775"/>
          </a:xfrm>
          <a:prstGeom prst="rect">
            <a:avLst/>
          </a:prstGeom>
        </p:spPr>
      </p:pic>
      <p:sp>
        <p:nvSpPr>
          <p:cNvPr id="3" name="CaixaDeTexto 2"/>
          <p:cNvSpPr txBox="1"/>
          <p:nvPr/>
        </p:nvSpPr>
        <p:spPr>
          <a:xfrm>
            <a:off x="640080" y="430966"/>
            <a:ext cx="6010102" cy="6078587"/>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Vamos ao efeito do vinho em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o </a:t>
            </a:r>
            <a:r>
              <a:rPr lang="pt-BR" sz="1400" dirty="0" smtClean="0">
                <a:latin typeface="Arial" panose="020B0604020202020204" pitchFamily="34" charset="0"/>
                <a:cs typeface="Arial" panose="020B0604020202020204" pitchFamily="34" charset="0"/>
              </a:rPr>
              <a:t>ciclope:</a:t>
            </a:r>
          </a:p>
          <a:p>
            <a:pPr indent="457200" algn="just"/>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 Um pouco depois da refeição de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Odisseu lhe diz: ‘Será que não gostaria de um pouco de vinho para acompanhar sua refeição?’ </a:t>
            </a:r>
          </a:p>
          <a:p>
            <a:pPr indent="457200" algn="just"/>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nunca bebeu vinho. Aceita e vai ficando muito sonolento e bêbado.” (Campbell, J. p. 200).</a:t>
            </a:r>
          </a:p>
          <a:p>
            <a:pPr indent="457200" algn="just"/>
            <a:r>
              <a:rPr lang="pt-BR" sz="1400" dirty="0">
                <a:latin typeface="Arial" panose="020B0604020202020204" pitchFamily="34" charset="0"/>
                <a:cs typeface="Arial" panose="020B0604020202020204" pitchFamily="34" charset="0"/>
              </a:rPr>
              <a:t>O que vem a </a:t>
            </a:r>
            <a:r>
              <a:rPr lang="pt-BR" sz="1400" dirty="0" smtClean="0">
                <a:latin typeface="Arial" panose="020B0604020202020204" pitchFamily="34" charset="0"/>
                <a:cs typeface="Arial" panose="020B0604020202020204" pitchFamily="34" charset="0"/>
              </a:rPr>
              <a:t>seguir, é </a:t>
            </a:r>
            <a:r>
              <a:rPr lang="pt-BR" sz="1400" dirty="0">
                <a:latin typeface="Arial" panose="020B0604020202020204" pitchFamily="34" charset="0"/>
                <a:cs typeface="Arial" panose="020B0604020202020204" pitchFamily="34" charset="0"/>
              </a:rPr>
              <a:t>que se aproveitando do estado de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Odisseu e os outros homens, como bons “homo </a:t>
            </a:r>
            <a:r>
              <a:rPr lang="pt-BR" sz="1400" dirty="0" err="1">
                <a:latin typeface="Arial" panose="020B0604020202020204" pitchFamily="34" charset="0"/>
                <a:cs typeface="Arial" panose="020B0604020202020204" pitchFamily="34" charset="0"/>
              </a:rPr>
              <a:t>faber</a:t>
            </a:r>
            <a:r>
              <a:rPr lang="pt-BR" sz="1400" dirty="0">
                <a:latin typeface="Arial" panose="020B0604020202020204" pitchFamily="34" charset="0"/>
                <a:cs typeface="Arial" panose="020B0604020202020204" pitchFamily="34" charset="0"/>
              </a:rPr>
              <a:t>” que são, manufaturam uma arma; uma grande viga deixando uma das extremidades pontiaguda e em brasa no fogo, então a usam como um espeto que fincam no único olho de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deixando-o cego. Então segue-se o seguinte:</a:t>
            </a:r>
          </a:p>
          <a:p>
            <a:pPr indent="457200" algn="just"/>
            <a:r>
              <a:rPr lang="pt-BR" sz="1400" dirty="0">
                <a:latin typeface="Arial" panose="020B0604020202020204" pitchFamily="34" charset="0"/>
                <a:cs typeface="Arial" panose="020B0604020202020204" pitchFamily="34" charset="0"/>
              </a:rPr>
              <a:t>“</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continua vivo. Ele grita e faz um alarido enorme perturbando os outros ciclopes da vizinhança, que gritam: ‘O que está acontecendo aí? Alguém está te machucando?’</a:t>
            </a:r>
          </a:p>
          <a:p>
            <a:pPr indent="457200" algn="just"/>
            <a:r>
              <a:rPr lang="pt-BR" sz="1400" dirty="0">
                <a:latin typeface="Arial" panose="020B0604020202020204" pitchFamily="34" charset="0"/>
                <a:cs typeface="Arial" panose="020B0604020202020204" pitchFamily="34" charset="0"/>
              </a:rPr>
              <a:t>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grita: ‘Ninguém!’</a:t>
            </a:r>
          </a:p>
          <a:p>
            <a:pPr indent="457200" algn="just"/>
            <a:r>
              <a:rPr lang="pt-BR" sz="1400" dirty="0">
                <a:latin typeface="Arial" panose="020B0604020202020204" pitchFamily="34" charset="0"/>
                <a:cs typeface="Arial" panose="020B0604020202020204" pitchFamily="34" charset="0"/>
              </a:rPr>
              <a:t>‘neste caso’, </a:t>
            </a:r>
            <a:r>
              <a:rPr lang="pt-BR" sz="1400" dirty="0" err="1">
                <a:latin typeface="Arial" panose="020B0604020202020204" pitchFamily="34" charset="0"/>
                <a:cs typeface="Arial" panose="020B0604020202020204" pitchFamily="34" charset="0"/>
              </a:rPr>
              <a:t>remungam</a:t>
            </a:r>
            <a:r>
              <a:rPr lang="pt-BR" sz="1400" dirty="0">
                <a:latin typeface="Arial" panose="020B0604020202020204" pitchFamily="34" charset="0"/>
                <a:cs typeface="Arial" panose="020B0604020202020204" pitchFamily="34" charset="0"/>
              </a:rPr>
              <a:t> os outros ciclopes, ‘cale a boca!’</a:t>
            </a:r>
          </a:p>
          <a:p>
            <a:pPr indent="457200" algn="just"/>
            <a:r>
              <a:rPr lang="pt-BR" sz="1400" dirty="0">
                <a:latin typeface="Arial" panose="020B0604020202020204" pitchFamily="34" charset="0"/>
                <a:cs typeface="Arial" panose="020B0604020202020204" pitchFamily="34" charset="0"/>
              </a:rPr>
              <a:t>E assim, por ora, Odisseu foi salvo pela auto renúncia.</a:t>
            </a:r>
          </a:p>
          <a:p>
            <a:pPr indent="457200" algn="just"/>
            <a:r>
              <a:rPr lang="pt-BR" sz="1400" dirty="0" smtClean="0">
                <a:latin typeface="Arial" panose="020B0604020202020204" pitchFamily="34" charset="0"/>
                <a:cs typeface="Arial" panose="020B0604020202020204" pitchFamily="34" charset="0"/>
              </a:rPr>
              <a:t>O </a:t>
            </a:r>
            <a:r>
              <a:rPr lang="pt-BR" sz="1400" dirty="0">
                <a:latin typeface="Arial" panose="020B0604020202020204" pitchFamily="34" charset="0"/>
                <a:cs typeface="Arial" panose="020B0604020202020204" pitchFamily="34" charset="0"/>
              </a:rPr>
              <a:t>olho do ciclope está inoperante, mas ele continua na caverna, Odisseu e seus homens precisam sair. Então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se coloca na porta. Ele pretende esperar que os homens saiam e ele os capture.</a:t>
            </a:r>
          </a:p>
          <a:p>
            <a:pPr indent="457200" algn="just"/>
            <a:r>
              <a:rPr lang="pt-BR" sz="1400" dirty="0">
                <a:latin typeface="Arial" panose="020B0604020202020204" pitchFamily="34" charset="0"/>
                <a:cs typeface="Arial" panose="020B0604020202020204" pitchFamily="34" charset="0"/>
              </a:rPr>
              <a:t>Odisseu, homem ardiloso, tem uma ideia. Ele junta três ovelhas, ata uma à outra, e coloca um de seus homens sob a ovelha central, depois as toca para fora. E mais outro, e mais outro, e mais outro – seis vezes três, chegamos ao décimo oitavo caprino. O ciclope passa a mão sobre as ovelhas e diz: ‘Ah, essas são minhas ovelhas que estão indo pastar’.</a:t>
            </a:r>
          </a:p>
          <a:p>
            <a:pPr indent="457200" algn="just"/>
            <a:r>
              <a:rPr lang="pt-BR" sz="1400" dirty="0">
                <a:latin typeface="Arial" panose="020B0604020202020204" pitchFamily="34" charset="0"/>
                <a:cs typeface="Arial" panose="020B0604020202020204" pitchFamily="34" charset="0"/>
              </a:rPr>
              <a:t>Todos os homens conseguem sair.” (Campbell, J. p. 200).</a:t>
            </a:r>
          </a:p>
          <a:p>
            <a:pPr indent="457200" algn="just"/>
            <a:endParaRPr lang="pt-BR" sz="1100" dirty="0">
              <a:latin typeface="Arial" panose="020B0604020202020204" pitchFamily="34" charset="0"/>
              <a:cs typeface="Arial" panose="020B0604020202020204" pitchFamily="34" charset="0"/>
            </a:endParaRPr>
          </a:p>
        </p:txBody>
      </p:sp>
      <p:sp>
        <p:nvSpPr>
          <p:cNvPr id="4" name="CaixaDeTexto 3"/>
          <p:cNvSpPr txBox="1"/>
          <p:nvPr/>
        </p:nvSpPr>
        <p:spPr>
          <a:xfrm>
            <a:off x="10754937" y="4623694"/>
            <a:ext cx="1014153" cy="230832"/>
          </a:xfrm>
          <a:prstGeom prst="rect">
            <a:avLst/>
          </a:prstGeom>
          <a:noFill/>
        </p:spPr>
        <p:txBody>
          <a:bodyPr wrap="square" rtlCol="0">
            <a:spAutoFit/>
          </a:bodyPr>
          <a:lstStyle/>
          <a:p>
            <a:r>
              <a:rPr lang="pt-BR" sz="900" b="1" i="1" u="sng">
                <a:hlinkClick r:id="rId3"/>
              </a:rPr>
              <a:t>ulisses ciclope</a:t>
            </a:r>
            <a:endParaRPr lang="pt-BR" sz="900" dirty="0"/>
          </a:p>
        </p:txBody>
      </p:sp>
      <p:sp>
        <p:nvSpPr>
          <p:cNvPr id="5" name="CaixaDeTexto 4"/>
          <p:cNvSpPr txBox="1"/>
          <p:nvPr/>
        </p:nvSpPr>
        <p:spPr>
          <a:xfrm>
            <a:off x="7631723" y="4854526"/>
            <a:ext cx="4137367" cy="215444"/>
          </a:xfrm>
          <a:prstGeom prst="rect">
            <a:avLst/>
          </a:prstGeom>
          <a:noFill/>
        </p:spPr>
        <p:txBody>
          <a:bodyPr wrap="square" rtlCol="0">
            <a:spAutoFit/>
          </a:bodyPr>
          <a:lstStyle/>
          <a:p>
            <a:r>
              <a:rPr lang="pt-BR" sz="800" dirty="0"/>
              <a:t>https://talkingreek.wordpress.com/2015/05/14/ulisses-engana-o-terrivel-ciclope/</a:t>
            </a:r>
          </a:p>
        </p:txBody>
      </p:sp>
    </p:spTree>
    <p:extLst>
      <p:ext uri="{BB962C8B-B14F-4D97-AF65-F5344CB8AC3E}">
        <p14:creationId xmlns:p14="http://schemas.microsoft.com/office/powerpoint/2010/main" val="219295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3048000" y="2345563"/>
            <a:ext cx="6096000" cy="2166875"/>
          </a:xfrm>
          <a:prstGeom prst="rect">
            <a:avLst/>
          </a:prstGeom>
        </p:spPr>
        <p:txBody>
          <a:bodyPr>
            <a:spAutoFit/>
          </a:bodyPr>
          <a:lstStyle/>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Encontrar-se as vésperas da </a:t>
            </a:r>
            <a:r>
              <a:rPr lang="pt-BR" b="1" dirty="0">
                <a:latin typeface="Times New Roman" panose="02020603050405020304" pitchFamily="18" charset="0"/>
                <a:ea typeface="Calibri" panose="020F0502020204030204" pitchFamily="34" charset="0"/>
                <a:cs typeface="Times New Roman" panose="02020603050405020304" pitchFamily="18" charset="0"/>
              </a:rPr>
              <a:t>esfera espiritual </a:t>
            </a:r>
            <a:r>
              <a:rPr lang="pt-BR" dirty="0">
                <a:latin typeface="Times New Roman" panose="02020603050405020304" pitchFamily="18" charset="0"/>
                <a:ea typeface="Calibri" panose="020F0502020204030204" pitchFamily="34" charset="0"/>
                <a:cs typeface="Times New Roman" panose="02020603050405020304" pitchFamily="18" charset="0"/>
              </a:rPr>
              <a:t>representa um risco, assim como nos aponta a citação: “Atravessamos o limiar que leva à esfera espiritual. Ora, o que acontece quando se entra no mundo espiritual deixando de fora seu caráter secular? Quando se abre mão da vida material, há o perigo do que os psicólogos chamam de inflação do ego: ‘Nossa! Sou tão espiritual!’” (Campbell, J. p. 201).</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628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3045350" y="284284"/>
            <a:ext cx="8754384" cy="2492990"/>
          </a:xfrm>
          <a:prstGeom prst="rect">
            <a:avLst/>
          </a:prstGeom>
          <a:noFill/>
        </p:spPr>
        <p:txBody>
          <a:bodyPr wrap="square" rtlCol="0">
            <a:spAutoFit/>
          </a:bodyPr>
          <a:lstStyle/>
          <a:p>
            <a:pPr indent="457200" algn="just"/>
            <a:r>
              <a:rPr lang="pt-BR" sz="1200" dirty="0">
                <a:latin typeface="Arial" panose="020B0604020202020204" pitchFamily="34" charset="0"/>
                <a:cs typeface="Arial" panose="020B0604020202020204" pitchFamily="34" charset="0"/>
              </a:rPr>
              <a:t>Seguindo na </a:t>
            </a:r>
            <a:r>
              <a:rPr lang="pt-BR" sz="1200" dirty="0" smtClean="0">
                <a:latin typeface="Arial" panose="020B0604020202020204" pitchFamily="34" charset="0"/>
                <a:cs typeface="Arial" panose="020B0604020202020204" pitchFamily="34" charset="0"/>
              </a:rPr>
              <a:t>jornada, é </a:t>
            </a:r>
            <a:r>
              <a:rPr lang="pt-BR" sz="1200" dirty="0">
                <a:latin typeface="Arial" panose="020B0604020202020204" pitchFamily="34" charset="0"/>
                <a:cs typeface="Arial" panose="020B0604020202020204" pitchFamily="34" charset="0"/>
              </a:rPr>
              <a:t>hora de colocar as coisas em </a:t>
            </a:r>
            <a:r>
              <a:rPr lang="pt-BR" sz="1200" dirty="0" smtClean="0">
                <a:latin typeface="Arial" panose="020B0604020202020204" pitchFamily="34" charset="0"/>
                <a:cs typeface="Arial" panose="020B0604020202020204" pitchFamily="34" charset="0"/>
              </a:rPr>
              <a:t>movimento. Quem </a:t>
            </a:r>
            <a:r>
              <a:rPr lang="pt-BR" sz="1200" dirty="0">
                <a:latin typeface="Arial" panose="020B0604020202020204" pitchFamily="34" charset="0"/>
                <a:cs typeface="Arial" panose="020B0604020202020204" pitchFamily="34" charset="0"/>
              </a:rPr>
              <a:t>pode proporcionar isto a Odisseu e sua tripulação? </a:t>
            </a:r>
          </a:p>
          <a:p>
            <a:pPr indent="457200" algn="just"/>
            <a:r>
              <a:rPr lang="pt-BR" sz="1200" dirty="0">
                <a:latin typeface="Arial" panose="020B0604020202020204" pitchFamily="34" charset="0"/>
                <a:cs typeface="Arial" panose="020B0604020202020204" pitchFamily="34" charset="0"/>
              </a:rPr>
              <a:t>Éolo, deus dos ventos, do </a:t>
            </a:r>
            <a:r>
              <a:rPr lang="pt-BR" sz="1200" dirty="0" err="1">
                <a:latin typeface="Arial" panose="020B0604020202020204" pitchFamily="34" charset="0"/>
                <a:cs typeface="Arial" panose="020B0604020202020204" pitchFamily="34" charset="0"/>
              </a:rPr>
              <a:t>prána</a:t>
            </a:r>
            <a:r>
              <a:rPr lang="pt-BR" sz="1200" dirty="0">
                <a:latin typeface="Arial" panose="020B0604020202020204" pitchFamily="34" charset="0"/>
                <a:cs typeface="Arial" panose="020B0604020202020204" pitchFamily="34" charset="0"/>
              </a:rPr>
              <a:t> (em sânscrito, respiração, espírito). Éolo é um anfitrião generoso, e os recebe muito bem na Ilha dos Ventos; sua sociedade é um circuito </a:t>
            </a:r>
            <a:r>
              <a:rPr lang="pt-BR" sz="1200" dirty="0" smtClean="0">
                <a:latin typeface="Arial" panose="020B0604020202020204" pitchFamily="34" charset="0"/>
                <a:cs typeface="Arial" panose="020B0604020202020204" pitchFamily="34" charset="0"/>
              </a:rPr>
              <a:t>fechado, com doze </a:t>
            </a:r>
            <a:r>
              <a:rPr lang="pt-BR" sz="1200" dirty="0">
                <a:latin typeface="Arial" panose="020B0604020202020204" pitchFamily="34" charset="0"/>
                <a:cs typeface="Arial" panose="020B0604020202020204" pitchFamily="34" charset="0"/>
              </a:rPr>
              <a:t>filhos e doze filhas e os casa uns com os </a:t>
            </a:r>
            <a:r>
              <a:rPr lang="pt-BR" sz="1200" dirty="0" smtClean="0">
                <a:latin typeface="Arial" panose="020B0604020202020204" pitchFamily="34" charset="0"/>
                <a:cs typeface="Arial" panose="020B0604020202020204" pitchFamily="34" charset="0"/>
              </a:rPr>
              <a:t>outros. </a:t>
            </a:r>
            <a:r>
              <a:rPr lang="pt-BR" sz="1200" dirty="0">
                <a:latin typeface="Arial" panose="020B0604020202020204" pitchFamily="34" charset="0"/>
                <a:cs typeface="Arial" panose="020B0604020202020204" pitchFamily="34" charset="0"/>
              </a:rPr>
              <a:t>É</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muito provável que </a:t>
            </a:r>
            <a:r>
              <a:rPr lang="pt-BR" sz="1200" dirty="0" smtClean="0">
                <a:latin typeface="Arial" panose="020B0604020202020204" pitchFamily="34" charset="0"/>
                <a:cs typeface="Arial" panose="020B0604020202020204" pitchFamily="34" charset="0"/>
              </a:rPr>
              <a:t>a tradição </a:t>
            </a:r>
            <a:r>
              <a:rPr lang="pt-BR" sz="1200" dirty="0">
                <a:latin typeface="Arial" panose="020B0604020202020204" pitchFamily="34" charset="0"/>
                <a:cs typeface="Arial" panose="020B0604020202020204" pitchFamily="34" charset="0"/>
              </a:rPr>
              <a:t>nesta sociedade </a:t>
            </a:r>
            <a:r>
              <a:rPr lang="pt-BR" sz="1200" dirty="0" smtClean="0">
                <a:latin typeface="Arial" panose="020B0604020202020204" pitchFamily="34" charset="0"/>
                <a:cs typeface="Arial" panose="020B0604020202020204" pitchFamily="34" charset="0"/>
              </a:rPr>
              <a:t>será mantidas </a:t>
            </a:r>
            <a:r>
              <a:rPr lang="pt-BR" sz="1200" dirty="0">
                <a:latin typeface="Arial" panose="020B0604020202020204" pitchFamily="34" charset="0"/>
                <a:cs typeface="Arial" panose="020B0604020202020204" pitchFamily="34" charset="0"/>
              </a:rPr>
              <a:t>sempre de modo igual </a:t>
            </a:r>
            <a:r>
              <a:rPr lang="pt-BR" sz="1200" dirty="0" smtClean="0">
                <a:latin typeface="Arial" panose="020B0604020202020204" pitchFamily="34" charset="0"/>
                <a:cs typeface="Arial" panose="020B0604020202020204" pitchFamily="34" charset="0"/>
              </a:rPr>
              <a:t>e de forma </a:t>
            </a:r>
            <a:r>
              <a:rPr lang="pt-BR" sz="1200" dirty="0">
                <a:latin typeface="Arial" panose="020B0604020202020204" pitchFamily="34" charset="0"/>
                <a:cs typeface="Arial" panose="020B0604020202020204" pitchFamily="34" charset="0"/>
              </a:rPr>
              <a:t>simples, num constante obediente e bem controlado sistema social conservador, </a:t>
            </a:r>
            <a:r>
              <a:rPr lang="pt-BR" sz="1200" dirty="0" smtClean="0">
                <a:latin typeface="Arial" panose="020B0604020202020204" pitchFamily="34" charset="0"/>
                <a:cs typeface="Arial" panose="020B0604020202020204" pitchFamily="34" charset="0"/>
              </a:rPr>
              <a:t>avesso </a:t>
            </a:r>
            <a:r>
              <a:rPr lang="pt-BR" sz="1200" dirty="0">
                <a:latin typeface="Arial" panose="020B0604020202020204" pitchFamily="34" charset="0"/>
                <a:cs typeface="Arial" panose="020B0604020202020204" pitchFamily="34" charset="0"/>
              </a:rPr>
              <a:t>a surpresas, formas criativas, ou mudanças.</a:t>
            </a:r>
          </a:p>
          <a:p>
            <a:pPr indent="457200" algn="just"/>
            <a:r>
              <a:rPr lang="pt-BR" sz="1200" dirty="0">
                <a:latin typeface="Arial" panose="020B0604020202020204" pitchFamily="34" charset="0"/>
                <a:cs typeface="Arial" panose="020B0604020202020204" pitchFamily="34" charset="0"/>
              </a:rPr>
              <a:t>Esta foi uma visita temporária e quando chega a hora da partida da Ilha dos Ventos, Éolo presenteia Odisseu com uma bolsa cheia de ventos. A bolsa continha ventos </a:t>
            </a:r>
            <a:r>
              <a:rPr lang="pt-BR" sz="1200" dirty="0" smtClean="0">
                <a:latin typeface="Arial" panose="020B0604020202020204" pitchFamily="34" charset="0"/>
                <a:cs typeface="Arial" panose="020B0604020202020204" pitchFamily="34" charset="0"/>
              </a:rPr>
              <a:t>o suficiente </a:t>
            </a:r>
            <a:r>
              <a:rPr lang="pt-BR" sz="1200" dirty="0">
                <a:latin typeface="Arial" panose="020B0604020202020204" pitchFamily="34" charset="0"/>
                <a:cs typeface="Arial" panose="020B0604020202020204" pitchFamily="34" charset="0"/>
              </a:rPr>
              <a:t>para levá-lo até </a:t>
            </a:r>
            <a:r>
              <a:rPr lang="pt-BR" sz="1200" dirty="0" err="1">
                <a:latin typeface="Arial" panose="020B0604020202020204" pitchFamily="34" charset="0"/>
                <a:cs typeface="Arial" panose="020B0604020202020204" pitchFamily="34" charset="0"/>
              </a:rPr>
              <a:t>Ítaca</a:t>
            </a:r>
            <a:r>
              <a:rPr lang="pt-BR" sz="1200" dirty="0">
                <a:latin typeface="Arial" panose="020B0604020202020204" pitchFamily="34" charset="0"/>
                <a:cs typeface="Arial" panose="020B0604020202020204" pitchFamily="34" charset="0"/>
              </a:rPr>
              <a:t>, com a advertência de que fosse paciente, </a:t>
            </a:r>
            <a:r>
              <a:rPr lang="pt-BR" sz="1200" dirty="0" smtClean="0">
                <a:latin typeface="Arial" panose="020B0604020202020204" pitchFamily="34" charset="0"/>
                <a:cs typeface="Arial" panose="020B0604020202020204" pitchFamily="34" charset="0"/>
              </a:rPr>
              <a:t>e de que </a:t>
            </a:r>
            <a:r>
              <a:rPr lang="pt-BR" sz="1200" dirty="0">
                <a:latin typeface="Arial" panose="020B0604020202020204" pitchFamily="34" charset="0"/>
                <a:cs typeface="Arial" panose="020B0604020202020204" pitchFamily="34" charset="0"/>
              </a:rPr>
              <a:t>não </a:t>
            </a:r>
            <a:r>
              <a:rPr lang="pt-BR" sz="1200" dirty="0" smtClean="0">
                <a:latin typeface="Arial" panose="020B0604020202020204" pitchFamily="34" charset="0"/>
                <a:cs typeface="Arial" panose="020B0604020202020204" pitchFamily="34" charset="0"/>
              </a:rPr>
              <a:t>a abrisse e </a:t>
            </a:r>
            <a:r>
              <a:rPr lang="pt-BR" sz="1200" dirty="0">
                <a:latin typeface="Arial" panose="020B0604020202020204" pitchFamily="34" charset="0"/>
                <a:cs typeface="Arial" panose="020B0604020202020204" pitchFamily="34" charset="0"/>
              </a:rPr>
              <a:t>usasse todo o vento de uma só vez. Em uma cultura como a de Éolo, com uma sociedade tão obediente e </a:t>
            </a:r>
            <a:r>
              <a:rPr lang="pt-BR" sz="1200" dirty="0" smtClean="0">
                <a:latin typeface="Arial" panose="020B0604020202020204" pitchFamily="34" charset="0"/>
                <a:cs typeface="Arial" panose="020B0604020202020204" pitchFamily="34" charset="0"/>
              </a:rPr>
              <a:t>regrada, de tradição </a:t>
            </a:r>
            <a:r>
              <a:rPr lang="pt-BR" sz="1200" dirty="0">
                <a:latin typeface="Arial" panose="020B0604020202020204" pitchFamily="34" charset="0"/>
                <a:cs typeface="Arial" panose="020B0604020202020204" pitchFamily="34" charset="0"/>
              </a:rPr>
              <a:t>conservadora e fechada em si, talvez isto pudesse funcionar bem.</a:t>
            </a:r>
          </a:p>
          <a:p>
            <a:pPr indent="457200" algn="just"/>
            <a:r>
              <a:rPr lang="pt-BR" sz="1200" dirty="0">
                <a:latin typeface="Arial" panose="020B0604020202020204" pitchFamily="34" charset="0"/>
                <a:cs typeface="Arial" panose="020B0604020202020204" pitchFamily="34" charset="0"/>
              </a:rPr>
              <a:t>Porém, ao embarcar, Odisseu cai no sono e sua tripulação curiosa e impaciente, numa desobediência, abre a bolsa dos ventos deixando escapar tudo de uma vez; segue-se uma calmaria, e o que antes era inflação por terem entrado no mundo espiritual, agora é uma deflação</a:t>
            </a:r>
            <a:r>
              <a:rPr lang="pt-BR" sz="1200" dirty="0" smtClean="0">
                <a:latin typeface="Arial" panose="020B0604020202020204" pitchFamily="34" charset="0"/>
                <a:cs typeface="Arial" panose="020B0604020202020204" pitchFamily="34" charset="0"/>
              </a:rPr>
              <a:t>.</a:t>
            </a:r>
            <a:endParaRPr lang="pt-BR" sz="1200" dirty="0">
              <a:latin typeface="Arial" panose="020B0604020202020204" pitchFamily="34" charset="0"/>
              <a:cs typeface="Arial" panose="020B0604020202020204" pitchFamily="34" charset="0"/>
            </a:endParaRPr>
          </a:p>
        </p:txBody>
      </p:sp>
      <p:sp>
        <p:nvSpPr>
          <p:cNvPr id="4" name="CaixaDeTexto 3"/>
          <p:cNvSpPr txBox="1"/>
          <p:nvPr/>
        </p:nvSpPr>
        <p:spPr>
          <a:xfrm>
            <a:off x="572492" y="2884996"/>
            <a:ext cx="11227243" cy="3416320"/>
          </a:xfrm>
          <a:prstGeom prst="rect">
            <a:avLst/>
          </a:prstGeom>
          <a:noFill/>
        </p:spPr>
        <p:txBody>
          <a:bodyPr wrap="square" rtlCol="0">
            <a:spAutoFit/>
          </a:bodyPr>
          <a:lstStyle/>
          <a:p>
            <a:pPr indent="457200" algn="just"/>
            <a:r>
              <a:rPr lang="pt-BR" sz="1200" dirty="0">
                <a:latin typeface="Arial" panose="020B0604020202020204" pitchFamily="34" charset="0"/>
                <a:cs typeface="Arial" panose="020B0604020202020204" pitchFamily="34" charset="0"/>
              </a:rPr>
              <a:t> A falta de tensão entre os opostos, representada pelos casamentos entre si, dos doze filhos e doze filhas de Éolo, em sua sociedade fechada, </a:t>
            </a:r>
            <a:r>
              <a:rPr lang="pt-BR" sz="1200" dirty="0" smtClean="0">
                <a:latin typeface="Arial" panose="020B0604020202020204" pitchFamily="34" charset="0"/>
                <a:cs typeface="Arial" panose="020B0604020202020204" pitchFamily="34" charset="0"/>
              </a:rPr>
              <a:t>simbolicamente, </a:t>
            </a:r>
            <a:r>
              <a:rPr lang="pt-BR" sz="1200" dirty="0">
                <a:latin typeface="Arial" panose="020B0604020202020204" pitchFamily="34" charset="0"/>
                <a:cs typeface="Arial" panose="020B0604020202020204" pitchFamily="34" charset="0"/>
              </a:rPr>
              <a:t>aponta para um esvaziamento, uma deflação; não se pode contar nem mesmo com o represamento da </a:t>
            </a:r>
            <a:r>
              <a:rPr lang="pt-BR" sz="1200" dirty="0" smtClean="0">
                <a:latin typeface="Arial" panose="020B0604020202020204" pitchFamily="34" charset="0"/>
                <a:cs typeface="Arial" panose="020B0604020202020204" pitchFamily="34" charset="0"/>
              </a:rPr>
              <a:t>vontade</a:t>
            </a:r>
            <a:r>
              <a:rPr lang="pt-BR" sz="1200" dirty="0">
                <a:latin typeface="Arial" panose="020B0604020202020204" pitchFamily="34" charset="0"/>
                <a:cs typeface="Arial" panose="020B0604020202020204" pitchFamily="34" charset="0"/>
              </a:rPr>
              <a:t>.</a:t>
            </a:r>
            <a:r>
              <a:rPr lang="pt-BR" sz="1200" dirty="0" smtClean="0">
                <a:latin typeface="Arial" panose="020B0604020202020204" pitchFamily="34" charset="0"/>
                <a:cs typeface="Arial" panose="020B0604020202020204" pitchFamily="34" charset="0"/>
              </a:rPr>
              <a:t> Sem </a:t>
            </a:r>
            <a:r>
              <a:rPr lang="pt-BR" sz="1200" dirty="0">
                <a:latin typeface="Arial" panose="020B0604020202020204" pitchFamily="34" charset="0"/>
                <a:cs typeface="Arial" panose="020B0604020202020204" pitchFamily="34" charset="0"/>
              </a:rPr>
              <a:t>a tensão entre opostos, que diálogo pode haver com algo novo e criativo? “Sem contradições não há dialética” (Berti, Enrico), não há individuação, o estado é de uma deflação. </a:t>
            </a:r>
          </a:p>
          <a:p>
            <a:pPr indent="457200" algn="just"/>
            <a:r>
              <a:rPr lang="pt-BR" sz="1200" dirty="0">
                <a:latin typeface="Arial" panose="020B0604020202020204" pitchFamily="34" charset="0"/>
                <a:cs typeface="Arial" panose="020B0604020202020204" pitchFamily="34" charset="0"/>
              </a:rPr>
              <a:t>Mas, Odisseu traz em si </a:t>
            </a:r>
            <a:r>
              <a:rPr lang="pt-BR" sz="1200" dirty="0" smtClean="0">
                <a:latin typeface="Arial" panose="020B0604020202020204" pitchFamily="34" charset="0"/>
                <a:cs typeface="Arial" panose="020B0604020202020204" pitchFamily="34" charset="0"/>
              </a:rPr>
              <a:t>experiências já </a:t>
            </a:r>
            <a:r>
              <a:rPr lang="pt-BR" sz="1200" dirty="0">
                <a:latin typeface="Arial" panose="020B0604020202020204" pitchFamily="34" charset="0"/>
                <a:cs typeface="Arial" panose="020B0604020202020204" pitchFamily="34" charset="0"/>
              </a:rPr>
              <a:t>adaptadas a</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outras visões de mundo, </a:t>
            </a:r>
            <a:r>
              <a:rPr lang="pt-BR" sz="1200" dirty="0" smtClean="0">
                <a:latin typeface="Arial" panose="020B0604020202020204" pitchFamily="34" charset="0"/>
                <a:cs typeface="Arial" panose="020B0604020202020204" pitchFamily="34" charset="0"/>
              </a:rPr>
              <a:t>sobreposições </a:t>
            </a:r>
            <a:r>
              <a:rPr lang="pt-BR" sz="1200" dirty="0">
                <a:latin typeface="Arial" panose="020B0604020202020204" pitchFamily="34" charset="0"/>
                <a:cs typeface="Arial" panose="020B0604020202020204" pitchFamily="34" charset="0"/>
              </a:rPr>
              <a:t>culturais já andam em curso. </a:t>
            </a:r>
          </a:p>
          <a:p>
            <a:pPr indent="457200" algn="just"/>
            <a:r>
              <a:rPr lang="pt-BR" sz="1200" dirty="0">
                <a:latin typeface="Arial" panose="020B0604020202020204" pitchFamily="34" charset="0"/>
                <a:cs typeface="Arial" panose="020B0604020202020204" pitchFamily="34" charset="0"/>
              </a:rPr>
              <a:t>O encontro agora com a visão de mundo de </a:t>
            </a:r>
            <a:r>
              <a:rPr lang="pt-BR" sz="1200" dirty="0" smtClean="0">
                <a:latin typeface="Arial" panose="020B0604020202020204" pitchFamily="34" charset="0"/>
                <a:cs typeface="Arial" panose="020B0604020202020204" pitchFamily="34" charset="0"/>
              </a:rPr>
              <a:t>Éolo, </a:t>
            </a:r>
            <a:r>
              <a:rPr lang="pt-BR" sz="1200" dirty="0">
                <a:latin typeface="Arial" panose="020B0604020202020204" pitchFamily="34" charset="0"/>
                <a:cs typeface="Arial" panose="020B0604020202020204" pitchFamily="34" charset="0"/>
              </a:rPr>
              <a:t>deflagra um novo choque aos moldes das </a:t>
            </a:r>
            <a:r>
              <a:rPr lang="pt-BR" sz="1200" dirty="0" err="1">
                <a:latin typeface="Arial" panose="020B0604020202020204" pitchFamily="34" charset="0"/>
                <a:cs typeface="Arial" panose="020B0604020202020204" pitchFamily="34" charset="0"/>
              </a:rPr>
              <a:t>Simplégades</a:t>
            </a:r>
            <a:r>
              <a:rPr lang="pt-BR" sz="1200" dirty="0">
                <a:latin typeface="Arial" panose="020B0604020202020204" pitchFamily="34" charset="0"/>
                <a:cs typeface="Arial" panose="020B0604020202020204" pitchFamily="34" charset="0"/>
              </a:rPr>
              <a:t>, por um lado, uma visão pautada na obediência às leis </a:t>
            </a:r>
            <a:r>
              <a:rPr lang="pt-BR" sz="1200" dirty="0" smtClean="0">
                <a:latin typeface="Arial" panose="020B0604020202020204" pitchFamily="34" charset="0"/>
                <a:cs typeface="Arial" panose="020B0604020202020204" pitchFamily="34" charset="0"/>
              </a:rPr>
              <a:t>adotadas em </a:t>
            </a:r>
            <a:r>
              <a:rPr lang="pt-BR" sz="1200" dirty="0">
                <a:latin typeface="Arial" panose="020B0604020202020204" pitchFamily="34" charset="0"/>
                <a:cs typeface="Arial" panose="020B0604020202020204" pitchFamily="34" charset="0"/>
              </a:rPr>
              <a:t>uma comunidade social e local, em detrimento de uma visão de </a:t>
            </a:r>
            <a:r>
              <a:rPr lang="pt-BR" sz="1200" dirty="0" smtClean="0">
                <a:latin typeface="Arial" panose="020B0604020202020204" pitchFamily="34" charset="0"/>
                <a:cs typeface="Arial" panose="020B0604020202020204" pitchFamily="34" charset="0"/>
              </a:rPr>
              <a:t>mundo, onde já se intui, ser imperioso, </a:t>
            </a:r>
            <a:r>
              <a:rPr lang="pt-BR" sz="1200" dirty="0">
                <a:latin typeface="Arial" panose="020B0604020202020204" pitchFamily="34" charset="0"/>
                <a:cs typeface="Arial" panose="020B0604020202020204" pitchFamily="34" charset="0"/>
              </a:rPr>
              <a:t>que sejamos submissos à uma verdade interior, a um caminho de individuação. Nova tensão entre opostos é </a:t>
            </a:r>
            <a:r>
              <a:rPr lang="pt-BR" sz="1200" dirty="0" smtClean="0">
                <a:latin typeface="Arial" panose="020B0604020202020204" pitchFamily="34" charset="0"/>
                <a:cs typeface="Arial" panose="020B0604020202020204" pitchFamily="34" charset="0"/>
              </a:rPr>
              <a:t>estabelecida. Natureza X Condicionado</a:t>
            </a:r>
            <a:r>
              <a:rPr lang="pt-BR" sz="1200" dirty="0">
                <a:latin typeface="Arial" panose="020B0604020202020204" pitchFamily="34" charset="0"/>
                <a:cs typeface="Arial" panose="020B0604020202020204" pitchFamily="34" charset="0"/>
              </a:rPr>
              <a:t>.</a:t>
            </a:r>
          </a:p>
          <a:p>
            <a:pPr indent="457200" algn="just"/>
            <a:r>
              <a:rPr lang="pt-BR" sz="1200" dirty="0">
                <a:latin typeface="Arial" panose="020B0604020202020204" pitchFamily="34" charset="0"/>
                <a:cs typeface="Arial" panose="020B0604020202020204" pitchFamily="34" charset="0"/>
              </a:rPr>
              <a:t>O</a:t>
            </a: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panorama no </a:t>
            </a:r>
            <a:r>
              <a:rPr lang="pt-BR" sz="1200" dirty="0" smtClean="0">
                <a:latin typeface="Arial" panose="020B0604020202020204" pitchFamily="34" charset="0"/>
                <a:cs typeface="Arial" panose="020B0604020202020204" pitchFamily="34" charset="0"/>
              </a:rPr>
              <a:t>poema, indica que muita </a:t>
            </a:r>
            <a:r>
              <a:rPr lang="pt-BR" sz="1200" dirty="0">
                <a:latin typeface="Arial" panose="020B0604020202020204" pitchFamily="34" charset="0"/>
                <a:cs typeface="Arial" panose="020B0604020202020204" pitchFamily="34" charset="0"/>
              </a:rPr>
              <a:t>tensão está disponível para o processo continuar. A inflação que, Odisseu e sua tripulação, já traziam em si como </a:t>
            </a:r>
            <a:r>
              <a:rPr lang="pt-BR" sz="1200" dirty="0" smtClean="0">
                <a:latin typeface="Arial" panose="020B0604020202020204" pitchFamily="34" charset="0"/>
                <a:cs typeface="Arial" panose="020B0604020202020204" pitchFamily="34" charset="0"/>
              </a:rPr>
              <a:t>bagagem, por </a:t>
            </a:r>
            <a:r>
              <a:rPr lang="pt-BR" sz="1200" dirty="0">
                <a:latin typeface="Arial" panose="020B0604020202020204" pitchFamily="34" charset="0"/>
                <a:cs typeface="Arial" panose="020B0604020202020204" pitchFamily="34" charset="0"/>
              </a:rPr>
              <a:t>terem entrado no âmbito espiritual da jornada, agora está em contraste com a </a:t>
            </a:r>
            <a:r>
              <a:rPr lang="pt-BR" sz="1200" dirty="0" smtClean="0">
                <a:latin typeface="Arial" panose="020B0604020202020204" pitchFamily="34" charset="0"/>
                <a:cs typeface="Arial" panose="020B0604020202020204" pitchFamily="34" charset="0"/>
              </a:rPr>
              <a:t>deflação, </a:t>
            </a:r>
            <a:r>
              <a:rPr lang="pt-BR" sz="1200" dirty="0">
                <a:latin typeface="Arial" panose="020B0604020202020204" pitchFamily="34" charset="0"/>
                <a:cs typeface="Arial" panose="020B0604020202020204" pitchFamily="34" charset="0"/>
              </a:rPr>
              <a:t>provocada pelo esvaziamento da bolsa de ventos, presente de Éolo, fundamental à vida.</a:t>
            </a:r>
          </a:p>
          <a:p>
            <a:pPr indent="457200" algn="just"/>
            <a:r>
              <a:rPr lang="pt-BR" sz="1200" dirty="0">
                <a:latin typeface="Arial" panose="020B0604020202020204" pitchFamily="34" charset="0"/>
                <a:cs typeface="Arial" panose="020B0604020202020204" pitchFamily="34" charset="0"/>
              </a:rPr>
              <a:t>A interação com os moldes da visão de mundo de </a:t>
            </a:r>
            <a:r>
              <a:rPr lang="pt-BR" sz="1200" dirty="0" smtClean="0">
                <a:latin typeface="Arial" panose="020B0604020202020204" pitchFamily="34" charset="0"/>
                <a:cs typeface="Arial" panose="020B0604020202020204" pitchFamily="34" charset="0"/>
              </a:rPr>
              <a:t>Éolo, trará </a:t>
            </a:r>
            <a:r>
              <a:rPr lang="pt-BR" sz="1200" dirty="0">
                <a:latin typeface="Arial" panose="020B0604020202020204" pitchFamily="34" charset="0"/>
                <a:cs typeface="Arial" panose="020B0604020202020204" pitchFamily="34" charset="0"/>
              </a:rPr>
              <a:t>nova perspectiva ao processo de autoconhecimento </a:t>
            </a:r>
            <a:r>
              <a:rPr lang="pt-BR" sz="1200" dirty="0" smtClean="0">
                <a:latin typeface="Arial" panose="020B0604020202020204" pitchFamily="34" charset="0"/>
                <a:cs typeface="Arial" panose="020B0604020202020204" pitchFamily="34" charset="0"/>
              </a:rPr>
              <a:t>de </a:t>
            </a:r>
            <a:r>
              <a:rPr lang="pt-BR" sz="1200" dirty="0">
                <a:latin typeface="Arial" panose="020B0604020202020204" pitchFamily="34" charset="0"/>
                <a:cs typeface="Arial" panose="020B0604020202020204" pitchFamily="34" charset="0"/>
              </a:rPr>
              <a:t>Odisseu e sua tripulação. Então, eles remam de </a:t>
            </a:r>
            <a:r>
              <a:rPr lang="pt-BR" sz="1200" dirty="0" smtClean="0">
                <a:latin typeface="Arial" panose="020B0604020202020204" pitchFamily="34" charset="0"/>
                <a:cs typeface="Arial" panose="020B0604020202020204" pitchFamily="34" charset="0"/>
              </a:rPr>
              <a:t>volta a </a:t>
            </a:r>
            <a:r>
              <a:rPr lang="pt-BR" sz="1200" dirty="0">
                <a:latin typeface="Arial" panose="020B0604020202020204" pitchFamily="34" charset="0"/>
                <a:cs typeface="Arial" panose="020B0604020202020204" pitchFamily="34" charset="0"/>
              </a:rPr>
              <a:t>Ilha de Éolo </a:t>
            </a:r>
            <a:r>
              <a:rPr lang="pt-BR" sz="1200" dirty="0" smtClean="0">
                <a:latin typeface="Arial" panose="020B0604020202020204" pitchFamily="34" charset="0"/>
                <a:cs typeface="Arial" panose="020B0604020202020204" pitchFamily="34" charset="0"/>
              </a:rPr>
              <a:t>Deus </a:t>
            </a:r>
            <a:r>
              <a:rPr lang="pt-BR" sz="1200" dirty="0">
                <a:latin typeface="Arial" panose="020B0604020202020204" pitchFamily="34" charset="0"/>
                <a:cs typeface="Arial" panose="020B0604020202020204" pitchFamily="34" charset="0"/>
              </a:rPr>
              <a:t>dos </a:t>
            </a:r>
            <a:r>
              <a:rPr lang="pt-BR" sz="1200" dirty="0" smtClean="0">
                <a:latin typeface="Arial" panose="020B0604020202020204" pitchFamily="34" charset="0"/>
                <a:cs typeface="Arial" panose="020B0604020202020204" pitchFamily="34" charset="0"/>
              </a:rPr>
              <a:t>Ventos </a:t>
            </a:r>
            <a:r>
              <a:rPr lang="pt-BR" sz="1200" dirty="0">
                <a:latin typeface="Arial" panose="020B0604020202020204" pitchFamily="34" charset="0"/>
                <a:cs typeface="Arial" panose="020B0604020202020204" pitchFamily="34" charset="0"/>
              </a:rPr>
              <a:t>e eis o pedido de Odisseu e a resposta da divindade: “Fizemos uma besteira. Pode nos dar outra chance? Mas o deus responde: ‘Nada disso. Remem’.” (Campbell, J. p 201).</a:t>
            </a:r>
          </a:p>
          <a:p>
            <a:pPr indent="457200" algn="just"/>
            <a:r>
              <a:rPr lang="pt-BR" sz="1200" dirty="0">
                <a:latin typeface="Arial" panose="020B0604020202020204" pitchFamily="34" charset="0"/>
                <a:cs typeface="Arial" panose="020B0604020202020204" pitchFamily="34" charset="0"/>
              </a:rPr>
              <a:t>A obediência são os valores e princípios da cultura da sociedade mantida por Éolo e não tem conversa, sem espaço para contradições. Não sabemos se a próxima divindade nos pegará no colo, nos colocará na cama com um beijo de boa noite e até nos apresentará uma solução </a:t>
            </a:r>
            <a:r>
              <a:rPr lang="pt-BR" sz="1200" dirty="0" smtClean="0">
                <a:latin typeface="Arial" panose="020B0604020202020204" pitchFamily="34" charset="0"/>
                <a:cs typeface="Arial" panose="020B0604020202020204" pitchFamily="34" charset="0"/>
              </a:rPr>
              <a:t>pronta, como </a:t>
            </a:r>
            <a:r>
              <a:rPr lang="pt-BR" sz="1200" dirty="0">
                <a:latin typeface="Arial" panose="020B0604020202020204" pitchFamily="34" charset="0"/>
                <a:cs typeface="Arial" panose="020B0604020202020204" pitchFamily="34" charset="0"/>
              </a:rPr>
              <a:t>fez o </a:t>
            </a:r>
            <a:r>
              <a:rPr lang="pt-BR" sz="1200" dirty="0" smtClean="0">
                <a:latin typeface="Arial" panose="020B0604020202020204" pitchFamily="34" charset="0"/>
                <a:cs typeface="Arial" panose="020B0604020202020204" pitchFamily="34" charset="0"/>
              </a:rPr>
              <a:t>Deus </a:t>
            </a:r>
            <a:r>
              <a:rPr lang="pt-BR" sz="1200" dirty="0">
                <a:latin typeface="Arial" panose="020B0604020202020204" pitchFamily="34" charset="0"/>
                <a:cs typeface="Arial" panose="020B0604020202020204" pitchFamily="34" charset="0"/>
              </a:rPr>
              <a:t>da Ilha dos Ventos, Éolo. </a:t>
            </a:r>
            <a:r>
              <a:rPr lang="pt-BR" sz="1200" dirty="0" smtClean="0">
                <a:latin typeface="Arial" panose="020B0604020202020204" pitchFamily="34" charset="0"/>
                <a:cs typeface="Arial" panose="020B0604020202020204" pitchFamily="34" charset="0"/>
              </a:rPr>
              <a:t>Mas</a:t>
            </a:r>
            <a:r>
              <a:rPr lang="pt-BR" sz="1200" dirty="0">
                <a:latin typeface="Arial" panose="020B0604020202020204" pitchFamily="34" charset="0"/>
                <a:cs typeface="Arial" panose="020B0604020202020204" pitchFamily="34" charset="0"/>
              </a:rPr>
              <a:t>, para os que buscam a individuação, uma deidade que pensa por </a:t>
            </a:r>
            <a:r>
              <a:rPr lang="pt-BR" sz="1200" dirty="0" smtClean="0">
                <a:latin typeface="Arial" panose="020B0604020202020204" pitchFamily="34" charset="0"/>
                <a:cs typeface="Arial" panose="020B0604020202020204" pitchFamily="34" charset="0"/>
              </a:rPr>
              <a:t>nós, </a:t>
            </a:r>
            <a:r>
              <a:rPr lang="pt-BR" sz="1200" dirty="0">
                <a:latin typeface="Arial" panose="020B0604020202020204" pitchFamily="34" charset="0"/>
                <a:cs typeface="Arial" panose="020B0604020202020204" pitchFamily="34" charset="0"/>
              </a:rPr>
              <a:t>não </a:t>
            </a:r>
            <a:r>
              <a:rPr lang="pt-BR" sz="1200" dirty="0" smtClean="0">
                <a:latin typeface="Arial" panose="020B0604020202020204" pitchFamily="34" charset="0"/>
                <a:cs typeface="Arial" panose="020B0604020202020204" pitchFamily="34" charset="0"/>
              </a:rPr>
              <a:t>necessariamente, </a:t>
            </a:r>
            <a:r>
              <a:rPr lang="pt-BR" sz="1200" dirty="0">
                <a:latin typeface="Arial" panose="020B0604020202020204" pitchFamily="34" charset="0"/>
                <a:cs typeface="Arial" panose="020B0604020202020204" pitchFamily="34" charset="0"/>
              </a:rPr>
              <a:t>é uma deidade que nos coloca a par de nossa totalidade. “Você não poderia se relacionar com alguma coisa da qual, de algum modo, não participasse. Eis por que a ideia de Deus como o Outro Absoluto é uma </a:t>
            </a:r>
            <a:r>
              <a:rPr lang="pt-BR" sz="1200" dirty="0" err="1">
                <a:latin typeface="Arial" panose="020B0604020202020204" pitchFamily="34" charset="0"/>
                <a:cs typeface="Arial" panose="020B0604020202020204" pitchFamily="34" charset="0"/>
              </a:rPr>
              <a:t>idéia</a:t>
            </a:r>
            <a:r>
              <a:rPr lang="pt-BR" sz="1200" dirty="0">
                <a:latin typeface="Arial" panose="020B0604020202020204" pitchFamily="34" charset="0"/>
                <a:cs typeface="Arial" panose="020B0604020202020204" pitchFamily="34" charset="0"/>
              </a:rPr>
              <a:t> ridícula. Não poderia haver qualquer relacionamento com o Outro Absoluto.” (Campbell, J. p. 192).</a:t>
            </a:r>
          </a:p>
        </p:txBody>
      </p:sp>
      <p:sp>
        <p:nvSpPr>
          <p:cNvPr id="5" name="CaixaDeTexto 4"/>
          <p:cNvSpPr txBox="1"/>
          <p:nvPr/>
        </p:nvSpPr>
        <p:spPr>
          <a:xfrm>
            <a:off x="890545" y="119415"/>
            <a:ext cx="2314957" cy="246221"/>
          </a:xfrm>
          <a:prstGeom prst="rect">
            <a:avLst/>
          </a:prstGeom>
          <a:noFill/>
        </p:spPr>
        <p:txBody>
          <a:bodyPr wrap="square" rtlCol="0">
            <a:spAutoFit/>
          </a:bodyPr>
          <a:lstStyle/>
          <a:p>
            <a:r>
              <a:rPr lang="pt-BR" sz="1000" b="1" dirty="0" smtClean="0"/>
              <a:t>Éolo, deus da Ilha dos Ventos</a:t>
            </a:r>
            <a:endParaRPr lang="pt-BR" sz="1000" b="1" dirty="0"/>
          </a:p>
        </p:txBody>
      </p:sp>
      <p:sp>
        <p:nvSpPr>
          <p:cNvPr id="7" name="Retângulo 6"/>
          <p:cNvSpPr/>
          <p:nvPr/>
        </p:nvSpPr>
        <p:spPr>
          <a:xfrm>
            <a:off x="719049" y="2757487"/>
            <a:ext cx="1925527" cy="215444"/>
          </a:xfrm>
          <a:prstGeom prst="rect">
            <a:avLst/>
          </a:prstGeom>
        </p:spPr>
        <p:txBody>
          <a:bodyPr wrap="none">
            <a:spAutoFit/>
          </a:bodyPr>
          <a:lstStyle/>
          <a:p>
            <a:r>
              <a:rPr lang="pt-BR" sz="800" dirty="0"/>
              <a:t>https://pt.wikipedia.org/wiki/%C3%89olo</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63" y="365636"/>
            <a:ext cx="2302637" cy="2411638"/>
          </a:xfrm>
          <a:prstGeom prst="rect">
            <a:avLst/>
          </a:prstGeom>
        </p:spPr>
      </p:pic>
    </p:spTree>
    <p:extLst>
      <p:ext uri="{BB962C8B-B14F-4D97-AF65-F5344CB8AC3E}">
        <p14:creationId xmlns:p14="http://schemas.microsoft.com/office/powerpoint/2010/main" val="3426204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905" y="273668"/>
            <a:ext cx="3740727" cy="2425626"/>
          </a:xfrm>
          <a:prstGeom prst="rect">
            <a:avLst/>
          </a:prstGeom>
        </p:spPr>
      </p:pic>
      <p:sp>
        <p:nvSpPr>
          <p:cNvPr id="3" name="CaixaDeTexto 2"/>
          <p:cNvSpPr txBox="1"/>
          <p:nvPr/>
        </p:nvSpPr>
        <p:spPr>
          <a:xfrm>
            <a:off x="548640" y="383348"/>
            <a:ext cx="7315200" cy="2862322"/>
          </a:xfrm>
          <a:prstGeom prst="rect">
            <a:avLst/>
          </a:prstGeom>
          <a:noFill/>
        </p:spPr>
        <p:txBody>
          <a:bodyPr wrap="square" rtlCol="0">
            <a:spAutoFit/>
          </a:bodyPr>
          <a:lstStyle/>
          <a:p>
            <a:pPr indent="457200" algn="just"/>
            <a:r>
              <a:rPr lang="pt-BR" b="1" dirty="0">
                <a:latin typeface="Arial" panose="020B0604020202020204" pitchFamily="34" charset="0"/>
                <a:cs typeface="Arial" panose="020B0604020202020204" pitchFamily="34" charset="0"/>
              </a:rPr>
              <a:t>A ILHA DOS LESTRIGRÕES</a:t>
            </a:r>
          </a:p>
          <a:p>
            <a:pPr indent="457200" algn="just"/>
            <a:endParaRPr lang="pt-BR" dirty="0" smtClean="0">
              <a:latin typeface="Arial" panose="020B0604020202020204" pitchFamily="34" charset="0"/>
              <a:cs typeface="Arial" panose="020B0604020202020204" pitchFamily="34" charset="0"/>
            </a:endParaRPr>
          </a:p>
          <a:p>
            <a:pPr indent="457200" algn="just"/>
            <a:r>
              <a:rPr lang="pt-BR" dirty="0" smtClean="0">
                <a:latin typeface="Arial" panose="020B0604020202020204" pitchFamily="34" charset="0"/>
                <a:cs typeface="Arial" panose="020B0604020202020204" pitchFamily="34" charset="0"/>
              </a:rPr>
              <a:t>Na </a:t>
            </a:r>
            <a:r>
              <a:rPr lang="pt-BR" dirty="0">
                <a:latin typeface="Arial" panose="020B0604020202020204" pitchFamily="34" charset="0"/>
                <a:cs typeface="Arial" panose="020B0604020202020204" pitchFamily="34" charset="0"/>
              </a:rPr>
              <a:t>Ilha dos </a:t>
            </a:r>
            <a:r>
              <a:rPr lang="pt-BR" dirty="0" err="1">
                <a:latin typeface="Arial" panose="020B0604020202020204" pitchFamily="34" charset="0"/>
                <a:cs typeface="Arial" panose="020B0604020202020204" pitchFamily="34" charset="0"/>
              </a:rPr>
              <a:t>Lestrigões</a:t>
            </a:r>
            <a:r>
              <a:rPr lang="pt-BR" dirty="0">
                <a:latin typeface="Arial" panose="020B0604020202020204" pitchFamily="34" charset="0"/>
                <a:cs typeface="Arial" panose="020B0604020202020204" pitchFamily="34" charset="0"/>
              </a:rPr>
              <a:t> se está em frente ao </a:t>
            </a:r>
            <a:r>
              <a:rPr lang="pt-BR" dirty="0" smtClean="0">
                <a:latin typeface="Arial" panose="020B0604020202020204" pitchFamily="34" charset="0"/>
                <a:cs typeface="Arial" panose="020B0604020202020204" pitchFamily="34" charset="0"/>
              </a:rPr>
              <a:t>abismo. </a:t>
            </a:r>
            <a:r>
              <a:rPr lang="pt-BR" dirty="0">
                <a:latin typeface="Arial" panose="020B0604020202020204" pitchFamily="34" charset="0"/>
                <a:cs typeface="Arial" panose="020B0604020202020204" pitchFamily="34" charset="0"/>
              </a:rPr>
              <a:t>Os </a:t>
            </a:r>
            <a:r>
              <a:rPr lang="pt-BR" dirty="0" err="1">
                <a:latin typeface="Arial" panose="020B0604020202020204" pitchFamily="34" charset="0"/>
                <a:cs typeface="Arial" panose="020B0604020202020204" pitchFamily="34" charset="0"/>
              </a:rPr>
              <a:t>Lestrigões</a:t>
            </a:r>
            <a:r>
              <a:rPr lang="pt-BR" dirty="0">
                <a:latin typeface="Arial" panose="020B0604020202020204" pitchFamily="34" charset="0"/>
                <a:cs typeface="Arial" panose="020B0604020202020204" pitchFamily="34" charset="0"/>
              </a:rPr>
              <a:t> são canibais e dos três batedores enviados para explorar o </a:t>
            </a:r>
            <a:r>
              <a:rPr lang="pt-BR" dirty="0" smtClean="0">
                <a:latin typeface="Arial" panose="020B0604020202020204" pitchFamily="34" charset="0"/>
                <a:cs typeface="Arial" panose="020B0604020202020204" pitchFamily="34" charset="0"/>
              </a:rPr>
              <a:t>terreno, </a:t>
            </a:r>
            <a:r>
              <a:rPr lang="pt-BR" dirty="0">
                <a:latin typeface="Arial" panose="020B0604020202020204" pitchFamily="34" charset="0"/>
                <a:cs typeface="Arial" panose="020B0604020202020204" pitchFamily="34" charset="0"/>
              </a:rPr>
              <a:t>um já foi para a panela; rochas são lançadas a partir da Ilha e destroem toda a frota de navios a exceção de um único navio, o de Odisseu; tudo o que resta agora é remar pela vida, é a auto renúncia em grau elevado, um navio guerreiro reduzido a </a:t>
            </a:r>
            <a:r>
              <a:rPr lang="pt-BR" dirty="0" err="1">
                <a:latin typeface="Arial" panose="020B0604020202020204" pitchFamily="34" charset="0"/>
                <a:cs typeface="Arial" panose="020B0604020202020204" pitchFamily="34" charset="0"/>
              </a:rPr>
              <a:t>despotencializadas</a:t>
            </a:r>
            <a:r>
              <a:rPr lang="pt-BR" dirty="0">
                <a:latin typeface="Arial" panose="020B0604020202020204" pitchFamily="34" charset="0"/>
                <a:cs typeface="Arial" panose="020B0604020202020204" pitchFamily="34" charset="0"/>
              </a:rPr>
              <a:t> remadas.</a:t>
            </a:r>
          </a:p>
          <a:p>
            <a:pPr indent="457200" algn="just"/>
            <a:r>
              <a:rPr lang="pt-BR" dirty="0">
                <a:latin typeface="Arial" panose="020B0604020202020204" pitchFamily="34" charset="0"/>
                <a:cs typeface="Arial" panose="020B0604020202020204" pitchFamily="34" charset="0"/>
              </a:rPr>
              <a:t>O inconsciente é abismal.</a:t>
            </a:r>
          </a:p>
        </p:txBody>
      </p:sp>
      <p:sp>
        <p:nvSpPr>
          <p:cNvPr id="4" name="CaixaDeTexto 3"/>
          <p:cNvSpPr txBox="1"/>
          <p:nvPr/>
        </p:nvSpPr>
        <p:spPr>
          <a:xfrm>
            <a:off x="548640" y="3245670"/>
            <a:ext cx="11209171" cy="3416320"/>
          </a:xfrm>
          <a:prstGeom prst="rect">
            <a:avLst/>
          </a:prstGeom>
          <a:noFill/>
        </p:spPr>
        <p:txBody>
          <a:bodyPr wrap="square" rtlCol="0">
            <a:spAutoFit/>
          </a:bodyPr>
          <a:lstStyle/>
          <a:p>
            <a:pPr indent="457200" algn="just"/>
            <a:r>
              <a:rPr lang="pt-BR" dirty="0">
                <a:latin typeface="Arial" panose="020B0604020202020204" pitchFamily="34" charset="0"/>
                <a:cs typeface="Arial" panose="020B0604020202020204" pitchFamily="34" charset="0"/>
              </a:rPr>
              <a:t>Relembrando a sequência dos acontecimentos, um ciclo se findou em A </a:t>
            </a:r>
            <a:r>
              <a:rPr lang="pt-BR" dirty="0" smtClean="0">
                <a:latin typeface="Arial" panose="020B0604020202020204" pitchFamily="34" charset="0"/>
                <a:cs typeface="Arial" panose="020B0604020202020204" pitchFamily="34" charset="0"/>
              </a:rPr>
              <a:t>Ilíada, a </a:t>
            </a:r>
            <a:r>
              <a:rPr lang="pt-BR" dirty="0">
                <a:latin typeface="Arial" panose="020B0604020202020204" pitchFamily="34" charset="0"/>
                <a:cs typeface="Arial" panose="020B0604020202020204" pitchFamily="34" charset="0"/>
              </a:rPr>
              <a:t>Guerra de Tróia, e um outro se iniciou em A Odisseia, porém por ora, Odisseu está em uma jornada de retorno para casa, um sentido de vida, em busca de si mesmo. Muitas ainda serão as novas perspectivas de </a:t>
            </a:r>
            <a:r>
              <a:rPr lang="pt-BR" dirty="0" smtClean="0">
                <a:latin typeface="Arial" panose="020B0604020202020204" pitchFamily="34" charset="0"/>
                <a:cs typeface="Arial" panose="020B0604020202020204" pitchFamily="34" charset="0"/>
              </a:rPr>
              <a:t>cenário </a:t>
            </a:r>
            <a:r>
              <a:rPr lang="pt-BR" dirty="0">
                <a:latin typeface="Arial" panose="020B0604020202020204" pitchFamily="34" charset="0"/>
                <a:cs typeface="Arial" panose="020B0604020202020204" pitchFamily="34" charset="0"/>
              </a:rPr>
              <a:t>na paisagem e Odisseu está num processo que busca despojá-lo da armadura de </a:t>
            </a:r>
            <a:r>
              <a:rPr lang="pt-BR" dirty="0" smtClean="0">
                <a:latin typeface="Arial" panose="020B0604020202020204" pitchFamily="34" charset="0"/>
                <a:cs typeface="Arial" panose="020B0604020202020204" pitchFamily="34" charset="0"/>
              </a:rPr>
              <a:t>guerreiro; já para Penélope</a:t>
            </a:r>
            <a:r>
              <a:rPr lang="pt-BR" dirty="0">
                <a:latin typeface="Arial" panose="020B0604020202020204" pitchFamily="34" charset="0"/>
                <a:cs typeface="Arial" panose="020B0604020202020204" pitchFamily="34" charset="0"/>
              </a:rPr>
              <a:t>, a esposa, </a:t>
            </a:r>
            <a:r>
              <a:rPr lang="pt-BR" dirty="0" smtClean="0">
                <a:latin typeface="Arial" panose="020B0604020202020204" pitchFamily="34" charset="0"/>
                <a:cs typeface="Arial" panose="020B0604020202020204" pitchFamily="34" charset="0"/>
              </a:rPr>
              <a:t>está em um processo que busca </a:t>
            </a:r>
            <a:r>
              <a:rPr lang="pt-BR" dirty="0">
                <a:latin typeface="Arial" panose="020B0604020202020204" pitchFamily="34" charset="0"/>
                <a:cs typeface="Arial" panose="020B0604020202020204" pitchFamily="34" charset="0"/>
              </a:rPr>
              <a:t>livrar-se da couraça de abandono e luto antes de se reencontrarem</a:t>
            </a:r>
            <a:r>
              <a:rPr lang="pt-BR" dirty="0" smtClean="0">
                <a:latin typeface="Arial" panose="020B0604020202020204" pitchFamily="34" charset="0"/>
                <a:cs typeface="Arial" panose="020B0604020202020204" pitchFamily="34" charset="0"/>
              </a:rPr>
              <a:t>.</a:t>
            </a:r>
          </a:p>
          <a:p>
            <a:pPr indent="457200" algn="just"/>
            <a:endParaRPr lang="pt-BR" dirty="0">
              <a:latin typeface="Arial" panose="020B0604020202020204" pitchFamily="34" charset="0"/>
              <a:cs typeface="Arial" panose="020B0604020202020204" pitchFamily="34" charset="0"/>
            </a:endParaRPr>
          </a:p>
          <a:p>
            <a:pPr indent="457200" algn="just"/>
            <a:r>
              <a:rPr lang="pt-BR" dirty="0" smtClean="0">
                <a:latin typeface="Arial" panose="020B0604020202020204" pitchFamily="34" charset="0"/>
                <a:cs typeface="Arial" panose="020B0604020202020204" pitchFamily="34" charset="0"/>
              </a:rPr>
              <a:t>Há </a:t>
            </a:r>
            <a:r>
              <a:rPr lang="pt-BR" dirty="0">
                <a:latin typeface="Arial" panose="020B0604020202020204" pitchFamily="34" charset="0"/>
                <a:cs typeface="Arial" panose="020B0604020202020204" pitchFamily="34" charset="0"/>
              </a:rPr>
              <a:t>uma trajetória desenhada, os navios já navegam o universo do Senhor das Águas, a deidade </a:t>
            </a:r>
            <a:r>
              <a:rPr lang="pt-BR" dirty="0" smtClean="0">
                <a:latin typeface="Arial" panose="020B0604020202020204" pitchFamily="34" charset="0"/>
                <a:cs typeface="Arial" panose="020B0604020202020204" pitchFamily="34" charset="0"/>
              </a:rPr>
              <a:t>Oceano; </a:t>
            </a:r>
            <a:r>
              <a:rPr lang="pt-BR" dirty="0">
                <a:latin typeface="Arial" panose="020B0604020202020204" pitchFamily="34" charset="0"/>
                <a:cs typeface="Arial" panose="020B0604020202020204" pitchFamily="34" charset="0"/>
              </a:rPr>
              <a:t>a “porta estreita” com o terrível guardião já foi atravessada, o limiar do tempo secular já ficou para trás, já se experimentou muita turbulência, momentos de Inflação e Deflação e suas </a:t>
            </a:r>
            <a:r>
              <a:rPr lang="pt-BR" dirty="0" smtClean="0">
                <a:latin typeface="Arial" panose="020B0604020202020204" pitchFamily="34" charset="0"/>
                <a:cs typeface="Arial" panose="020B0604020202020204" pitchFamily="34" charset="0"/>
              </a:rPr>
              <a:t>consequências; </a:t>
            </a:r>
            <a:r>
              <a:rPr lang="pt-BR" dirty="0">
                <a:latin typeface="Arial" panose="020B0604020202020204" pitchFamily="34" charset="0"/>
                <a:cs typeface="Arial" panose="020B0604020202020204" pitchFamily="34" charset="0"/>
              </a:rPr>
              <a:t>e a temperança já tem elementos para que se possa aplicar uma têmpera, e estabelecer alguma força estrutural; para então receber a tensão entre os opostos Solar e Lunar presentes no encontro com Circe que está por vir.</a:t>
            </a:r>
          </a:p>
        </p:txBody>
      </p:sp>
      <p:sp>
        <p:nvSpPr>
          <p:cNvPr id="5" name="CaixaDeTexto 4"/>
          <p:cNvSpPr txBox="1"/>
          <p:nvPr/>
        </p:nvSpPr>
        <p:spPr>
          <a:xfrm>
            <a:off x="7863840" y="2664802"/>
            <a:ext cx="1658389" cy="230832"/>
          </a:xfrm>
          <a:prstGeom prst="rect">
            <a:avLst/>
          </a:prstGeom>
          <a:noFill/>
        </p:spPr>
        <p:txBody>
          <a:bodyPr wrap="square" rtlCol="0">
            <a:spAutoFit/>
          </a:bodyPr>
          <a:lstStyle/>
          <a:p>
            <a:r>
              <a:rPr lang="pt-BR" sz="900" dirty="0"/>
              <a:t> </a:t>
            </a:r>
            <a:r>
              <a:rPr lang="pt-BR" sz="900" b="1" i="1" u="sng" dirty="0" err="1">
                <a:hlinkClick r:id="rId3"/>
              </a:rPr>
              <a:t>land</a:t>
            </a:r>
            <a:r>
              <a:rPr lang="pt-BR" sz="900" b="1" i="1" u="sng" dirty="0">
                <a:hlinkClick r:id="rId3"/>
              </a:rPr>
              <a:t> </a:t>
            </a:r>
            <a:r>
              <a:rPr lang="pt-BR" sz="900" b="1" i="1" u="sng" dirty="0" err="1">
                <a:hlinkClick r:id="rId3"/>
              </a:rPr>
              <a:t>of</a:t>
            </a:r>
            <a:r>
              <a:rPr lang="pt-BR" sz="900" b="1" i="1" u="sng" dirty="0">
                <a:hlinkClick r:id="rId3"/>
              </a:rPr>
              <a:t> </a:t>
            </a:r>
            <a:r>
              <a:rPr lang="pt-BR" sz="900" b="1" i="1" u="sng" dirty="0" err="1">
                <a:hlinkClick r:id="rId3"/>
              </a:rPr>
              <a:t>the</a:t>
            </a:r>
            <a:r>
              <a:rPr lang="pt-BR" sz="900" b="1" i="1" u="sng" dirty="0">
                <a:hlinkClick r:id="rId3"/>
              </a:rPr>
              <a:t> </a:t>
            </a:r>
            <a:r>
              <a:rPr lang="pt-BR" sz="900" b="1" i="1" u="sng" dirty="0" err="1" smtClean="0">
                <a:hlinkClick r:id="rId3"/>
              </a:rPr>
              <a:t>laestrygonians</a:t>
            </a:r>
            <a:endParaRPr lang="pt-BR" sz="900" dirty="0"/>
          </a:p>
        </p:txBody>
      </p:sp>
      <p:sp>
        <p:nvSpPr>
          <p:cNvPr id="6" name="CaixaDeTexto 5"/>
          <p:cNvSpPr txBox="1"/>
          <p:nvPr/>
        </p:nvSpPr>
        <p:spPr>
          <a:xfrm>
            <a:off x="9393931" y="2688747"/>
            <a:ext cx="2700517" cy="215444"/>
          </a:xfrm>
          <a:prstGeom prst="rect">
            <a:avLst/>
          </a:prstGeom>
          <a:noFill/>
        </p:spPr>
        <p:txBody>
          <a:bodyPr wrap="square" rtlCol="0">
            <a:spAutoFit/>
          </a:bodyPr>
          <a:lstStyle/>
          <a:p>
            <a:r>
              <a:rPr lang="pt-BR" sz="800" dirty="0"/>
              <a:t>https://en.wikipedia.org/wiki/Laestrygonians</a:t>
            </a:r>
          </a:p>
        </p:txBody>
      </p:sp>
    </p:spTree>
    <p:extLst>
      <p:ext uri="{BB962C8B-B14F-4D97-AF65-F5344CB8AC3E}">
        <p14:creationId xmlns:p14="http://schemas.microsoft.com/office/powerpoint/2010/main" val="1426682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5811" y="327738"/>
            <a:ext cx="2550622" cy="2550622"/>
          </a:xfrm>
          <a:prstGeom prst="rect">
            <a:avLst/>
          </a:prstGeom>
        </p:spPr>
      </p:pic>
      <p:sp>
        <p:nvSpPr>
          <p:cNvPr id="3" name="CaixaDeTexto 2"/>
          <p:cNvSpPr txBox="1"/>
          <p:nvPr/>
        </p:nvSpPr>
        <p:spPr>
          <a:xfrm>
            <a:off x="584277" y="327738"/>
            <a:ext cx="8178059" cy="3108543"/>
          </a:xfrm>
          <a:prstGeom prst="rect">
            <a:avLst/>
          </a:prstGeom>
          <a:noFill/>
        </p:spPr>
        <p:txBody>
          <a:bodyPr wrap="square" rtlCol="0">
            <a:spAutoFit/>
          </a:bodyPr>
          <a:lstStyle/>
          <a:p>
            <a:pPr indent="457200" algn="just"/>
            <a:r>
              <a:rPr lang="pt-BR" sz="1400" b="1" dirty="0">
                <a:latin typeface="Arial" panose="020B0604020202020204" pitchFamily="34" charset="0"/>
                <a:cs typeface="Arial" panose="020B0604020202020204" pitchFamily="34" charset="0"/>
              </a:rPr>
              <a:t>A Ilha de Circe</a:t>
            </a:r>
            <a:r>
              <a:rPr lang="pt-BR" sz="1400" dirty="0">
                <a:latin typeface="Arial" panose="020B0604020202020204" pitchFamily="34" charset="0"/>
                <a:cs typeface="Arial" panose="020B0604020202020204" pitchFamily="34" charset="0"/>
              </a:rPr>
              <a:t>, personificação de – Afrodite, “deusa da estrela da manhã.” (Campbell, J. p. 172).</a:t>
            </a:r>
          </a:p>
          <a:p>
            <a:pPr indent="457200" algn="just"/>
            <a:r>
              <a:rPr lang="pt-BR" sz="1400" dirty="0">
                <a:latin typeface="Arial" panose="020B0604020202020204" pitchFamily="34" charset="0"/>
                <a:cs typeface="Arial" panose="020B0604020202020204" pitchFamily="34" charset="0"/>
              </a:rPr>
              <a:t>Sem </a:t>
            </a:r>
            <a:r>
              <a:rPr lang="pt-BR" sz="1400" dirty="0" smtClean="0">
                <a:latin typeface="Arial" panose="020B0604020202020204" pitchFamily="34" charset="0"/>
                <a:cs typeface="Arial" panose="020B0604020202020204" pitchFamily="34" charset="0"/>
              </a:rPr>
              <a:t>pausa, </a:t>
            </a:r>
            <a:r>
              <a:rPr lang="pt-BR" sz="1400" dirty="0">
                <a:latin typeface="Arial" panose="020B0604020202020204" pitchFamily="34" charset="0"/>
                <a:cs typeface="Arial" panose="020B0604020202020204" pitchFamily="34" charset="0"/>
              </a:rPr>
              <a:t>o navio de Odisseu chega a Ilha de Circe das Madeixas Trançadas, hábil em todo tipo de magia, mas sem grande ternura pela humanidade. Circe é mesmo um encontro fenomenal, chegou a hora de encarar a deusa. “Aqui encontramos a primeira deusa, que representa a tentadora – a tentadora é a iniciadora. Ela é sedutora e é ela quem leva o herói para além do limite.” (Campbell, J. p. 202</a:t>
            </a:r>
            <a:r>
              <a:rPr lang="pt-BR" sz="1400" dirty="0" smtClean="0">
                <a:latin typeface="Arial" panose="020B0604020202020204" pitchFamily="34" charset="0"/>
                <a:cs typeface="Arial" panose="020B0604020202020204" pitchFamily="34" charset="0"/>
              </a:rPr>
              <a:t>)</a:t>
            </a:r>
          </a:p>
          <a:p>
            <a:pPr indent="457200" algn="just"/>
            <a:r>
              <a:rPr lang="pt-BR" sz="1400" b="1" dirty="0" smtClean="0">
                <a:latin typeface="Arial" panose="020B0604020202020204" pitchFamily="34" charset="0"/>
                <a:cs typeface="Arial" panose="020B0604020202020204" pitchFamily="34" charset="0"/>
              </a:rPr>
              <a:t>A </a:t>
            </a:r>
            <a:r>
              <a:rPr lang="pt-BR" sz="1400" b="1" dirty="0">
                <a:latin typeface="Arial" panose="020B0604020202020204" pitchFamily="34" charset="0"/>
                <a:cs typeface="Arial" panose="020B0604020202020204" pitchFamily="34" charset="0"/>
              </a:rPr>
              <a:t>TECELÃ</a:t>
            </a:r>
          </a:p>
          <a:p>
            <a:pPr indent="457200" algn="just"/>
            <a:r>
              <a:rPr lang="pt-BR" sz="1400" dirty="0">
                <a:latin typeface="Arial" panose="020B0604020202020204" pitchFamily="34" charset="0"/>
                <a:cs typeface="Arial" panose="020B0604020202020204" pitchFamily="34" charset="0"/>
              </a:rPr>
              <a:t>Circe é a deusa da Ilha do Amanhecer das Madeixas Trançadas. Este é um atributo relevante no simbolismo da deusa; as tranças e a tecelagem aparecerão </a:t>
            </a:r>
            <a:r>
              <a:rPr lang="pt-BR" sz="1400" dirty="0" smtClean="0">
                <a:latin typeface="Arial" panose="020B0604020202020204" pitchFamily="34" charset="0"/>
                <a:cs typeface="Arial" panose="020B0604020202020204" pitchFamily="34" charset="0"/>
              </a:rPr>
              <a:t>simbolicamente, </a:t>
            </a:r>
            <a:r>
              <a:rPr lang="pt-BR" sz="1400" dirty="0">
                <a:latin typeface="Arial" panose="020B0604020202020204" pitchFamily="34" charset="0"/>
                <a:cs typeface="Arial" panose="020B0604020202020204" pitchFamily="34" charset="0"/>
              </a:rPr>
              <a:t>como representação da deusa em todas as personificações femininas da deusa na jornada; “Circe das Madeixas Trançadas que tece uma tapeçaria; </a:t>
            </a:r>
            <a:r>
              <a:rPr lang="pt-BR" sz="1400" dirty="0" err="1">
                <a:latin typeface="Arial" panose="020B0604020202020204" pitchFamily="34" charset="0"/>
                <a:cs typeface="Arial" panose="020B0604020202020204" pitchFamily="34" charset="0"/>
              </a:rPr>
              <a:t>Calipso</a:t>
            </a:r>
            <a:r>
              <a:rPr lang="pt-BR" sz="1400" dirty="0">
                <a:latin typeface="Arial" panose="020B0604020202020204" pitchFamily="34" charset="0"/>
                <a:cs typeface="Arial" panose="020B0604020202020204" pitchFamily="34" charset="0"/>
              </a:rPr>
              <a:t> também dos cabelos em tranças, que tece uma tapeçaria; e a pequena </a:t>
            </a:r>
            <a:r>
              <a:rPr lang="pt-BR" sz="1400" dirty="0" err="1">
                <a:latin typeface="Arial" panose="020B0604020202020204" pitchFamily="34" charset="0"/>
                <a:cs typeface="Arial" panose="020B0604020202020204" pitchFamily="34" charset="0"/>
              </a:rPr>
              <a:t>Nausícaa</a:t>
            </a:r>
            <a:r>
              <a:rPr lang="pt-BR" sz="1400" dirty="0">
                <a:latin typeface="Arial" panose="020B0604020202020204" pitchFamily="34" charset="0"/>
                <a:cs typeface="Arial" panose="020B0604020202020204" pitchFamily="34" charset="0"/>
              </a:rPr>
              <a:t>, lavando a roupa. Esta é a fêmea como Maya, tecelã do mundo da ilusão, criadora da tapeçaria do mundo.”  (Campbell, J. p. 182</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
        <p:nvSpPr>
          <p:cNvPr id="4" name="CaixaDeTexto 3"/>
          <p:cNvSpPr txBox="1"/>
          <p:nvPr/>
        </p:nvSpPr>
        <p:spPr>
          <a:xfrm>
            <a:off x="10106891" y="2878360"/>
            <a:ext cx="1529542" cy="2308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John William </a:t>
            </a:r>
            <a:r>
              <a:rPr lang="pt-BR" sz="900" dirty="0" err="1" smtClean="0">
                <a:latin typeface="Arial" panose="020B0604020202020204" pitchFamily="34" charset="0"/>
                <a:cs typeface="Arial" panose="020B0604020202020204" pitchFamily="34" charset="0"/>
              </a:rPr>
              <a:t>Waterhouse</a:t>
            </a:r>
            <a:endParaRPr lang="pt-BR" sz="900" dirty="0">
              <a:latin typeface="Arial" panose="020B0604020202020204" pitchFamily="34" charset="0"/>
              <a:cs typeface="Arial" panose="020B0604020202020204" pitchFamily="34" charset="0"/>
            </a:endParaRPr>
          </a:p>
        </p:txBody>
      </p:sp>
      <p:sp>
        <p:nvSpPr>
          <p:cNvPr id="5" name="CaixaDeTexto 4"/>
          <p:cNvSpPr txBox="1"/>
          <p:nvPr/>
        </p:nvSpPr>
        <p:spPr>
          <a:xfrm>
            <a:off x="584278" y="3495462"/>
            <a:ext cx="10979728" cy="3114242"/>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A Ilha do Amanhecer, é pantanosa, misteriosa, morada de uma deusa esplendorosa, realmente páreo para sustentar grandes tensões, portadora de magia, capaz de transformar humanos em feras que grunhem pela Ilha, sedutora, tentadora e o mais importante, Ela é a Iniciadora.</a:t>
            </a:r>
          </a:p>
          <a:p>
            <a:pPr indent="457200" algn="just"/>
            <a:r>
              <a:rPr lang="pt-BR" sz="1400" dirty="0" smtClean="0">
                <a:latin typeface="Arial" panose="020B0604020202020204" pitchFamily="34" charset="0"/>
                <a:cs typeface="Arial" panose="020B0604020202020204" pitchFamily="34" charset="0"/>
              </a:rPr>
              <a:t>A </a:t>
            </a:r>
            <a:r>
              <a:rPr lang="pt-BR" sz="1400" dirty="0">
                <a:latin typeface="Arial" panose="020B0604020202020204" pitchFamily="34" charset="0"/>
                <a:cs typeface="Arial" panose="020B0604020202020204" pitchFamily="34" charset="0"/>
              </a:rPr>
              <a:t>deusa que se encontra na Ilha do Amanhecer em a Odisseia é </a:t>
            </a:r>
            <a:r>
              <a:rPr lang="pt-BR" sz="1400" dirty="0" smtClean="0">
                <a:latin typeface="Arial" panose="020B0604020202020204" pitchFamily="34" charset="0"/>
                <a:cs typeface="Arial" panose="020B0604020202020204" pitchFamily="34" charset="0"/>
              </a:rPr>
              <a:t>Circe, e </a:t>
            </a:r>
            <a:r>
              <a:rPr lang="pt-BR" sz="1400" dirty="0">
                <a:latin typeface="Arial" panose="020B0604020202020204" pitchFamily="34" charset="0"/>
                <a:cs typeface="Arial" panose="020B0604020202020204" pitchFamily="34" charset="0"/>
              </a:rPr>
              <a:t>ela é a representação de nada mais e nada menos, do que, das muitas facetas da deusa, a da Deusa Afrodite, a Iniciadora. E ainda tem mais, Afrodite tem um laço inseparável com Eros o deus do Amor, o seu filho, o deus capaz de promover uma real capacidade de relacionamento entre duas forças opostas, porém complementares, como o Sol e a Lua, ou Feminino e o Masculino em cada um de nós.</a:t>
            </a:r>
          </a:p>
          <a:p>
            <a:pPr indent="457200" algn="just"/>
            <a:r>
              <a:rPr lang="pt-BR" sz="1400" dirty="0">
                <a:latin typeface="Arial" panose="020B0604020202020204" pitchFamily="34" charset="0"/>
                <a:cs typeface="Arial" panose="020B0604020202020204" pitchFamily="34" charset="0"/>
              </a:rPr>
              <a:t>Eros é a capacidade de colocar duas forças em relacionamento mútuo, não para promover ou acabar com a tensão entre elas, mas para iniciar um diálogo entre grandezas; tanto para viver o tempo secular, quanto para não perder de vista o tempo do eterno; espero que a jornada de Odisseu esteja indo ao encontro de Eros, e é assim que a deusa transcende duas grandezas em Um:</a:t>
            </a:r>
          </a:p>
          <a:p>
            <a:pPr indent="457200" algn="just"/>
            <a:r>
              <a:rPr lang="pt-BR" sz="1400" dirty="0">
                <a:latin typeface="Arial" panose="020B0604020202020204" pitchFamily="34" charset="0"/>
                <a:cs typeface="Arial" panose="020B0604020202020204" pitchFamily="34" charset="0"/>
              </a:rPr>
              <a:t>“... Conforme observei acima, o Sol, que não tem sombra e que representa a vida eterna, é símbolo da consciência desvinculada do campo do tempo e do espaço. Mas a Lua, que morre e ressurge todo mês, é justamente a consciência dentro do campo do tempo e do espaço. A realização seria perceber que as duas consciências são uma só, que a nossa vida temporal e a eterna são uma só.” (Campbell, J. p. 182).</a:t>
            </a:r>
          </a:p>
        </p:txBody>
      </p:sp>
      <p:sp>
        <p:nvSpPr>
          <p:cNvPr id="6" name="CaixaDeTexto 5"/>
          <p:cNvSpPr txBox="1"/>
          <p:nvPr/>
        </p:nvSpPr>
        <p:spPr>
          <a:xfrm>
            <a:off x="8818685" y="3117984"/>
            <a:ext cx="2817748" cy="215444"/>
          </a:xfrm>
          <a:prstGeom prst="rect">
            <a:avLst/>
          </a:prstGeom>
          <a:noFill/>
        </p:spPr>
        <p:txBody>
          <a:bodyPr wrap="square" rtlCol="0">
            <a:spAutoFit/>
          </a:bodyPr>
          <a:lstStyle/>
          <a:p>
            <a:r>
              <a:rPr lang="pt-BR" sz="800" dirty="0"/>
              <a:t>https://www.wikiart.org/pt/john-william-waterhouse</a:t>
            </a:r>
          </a:p>
        </p:txBody>
      </p:sp>
    </p:spTree>
    <p:extLst>
      <p:ext uri="{BB962C8B-B14F-4D97-AF65-F5344CB8AC3E}">
        <p14:creationId xmlns:p14="http://schemas.microsoft.com/office/powerpoint/2010/main" val="1301337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382" y="1050520"/>
            <a:ext cx="7298574" cy="4939439"/>
          </a:xfrm>
          <a:prstGeom prst="rect">
            <a:avLst/>
          </a:prstGeom>
        </p:spPr>
      </p:pic>
      <p:sp>
        <p:nvSpPr>
          <p:cNvPr id="3" name="CaixaDeTexto 2"/>
          <p:cNvSpPr txBox="1"/>
          <p:nvPr/>
        </p:nvSpPr>
        <p:spPr>
          <a:xfrm>
            <a:off x="7730837" y="5989959"/>
            <a:ext cx="2252749" cy="230832"/>
          </a:xfrm>
          <a:prstGeom prst="rect">
            <a:avLst/>
          </a:prstGeom>
          <a:noFill/>
        </p:spPr>
        <p:txBody>
          <a:bodyPr wrap="square" rtlCol="0">
            <a:spAutoFit/>
          </a:bodyPr>
          <a:lstStyle/>
          <a:p>
            <a:r>
              <a:rPr lang="en-US" sz="900" b="1" dirty="0"/>
              <a:t>Circe</a:t>
            </a:r>
            <a:r>
              <a:rPr lang="en-US" sz="900" dirty="0"/>
              <a:t> by </a:t>
            </a:r>
            <a:r>
              <a:rPr lang="en-US" sz="900" b="1" dirty="0"/>
              <a:t>Wright Barker</a:t>
            </a:r>
            <a:r>
              <a:rPr lang="en-US" sz="900" dirty="0"/>
              <a:t> (1864–1941)</a:t>
            </a:r>
            <a:endParaRPr lang="pt-BR" sz="900" dirty="0"/>
          </a:p>
        </p:txBody>
      </p:sp>
      <p:sp>
        <p:nvSpPr>
          <p:cNvPr id="4" name="CaixaDeTexto 3"/>
          <p:cNvSpPr txBox="1"/>
          <p:nvPr/>
        </p:nvSpPr>
        <p:spPr>
          <a:xfrm>
            <a:off x="5899638" y="6220791"/>
            <a:ext cx="3934318" cy="215444"/>
          </a:xfrm>
          <a:prstGeom prst="rect">
            <a:avLst/>
          </a:prstGeom>
          <a:noFill/>
        </p:spPr>
        <p:txBody>
          <a:bodyPr wrap="square" rtlCol="0">
            <a:spAutoFit/>
          </a:bodyPr>
          <a:lstStyle/>
          <a:p>
            <a:r>
              <a:rPr lang="pt-BR" sz="800" dirty="0"/>
              <a:t>https://commons.wikimedia.org/wiki/File:Circe_by_Wright_Barker_(1889).jpg</a:t>
            </a:r>
          </a:p>
        </p:txBody>
      </p:sp>
    </p:spTree>
    <p:extLst>
      <p:ext uri="{BB962C8B-B14F-4D97-AF65-F5344CB8AC3E}">
        <p14:creationId xmlns:p14="http://schemas.microsoft.com/office/powerpoint/2010/main" val="393641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748145" y="839584"/>
            <a:ext cx="10764981" cy="5816977"/>
          </a:xfrm>
          <a:prstGeom prst="rect">
            <a:avLst/>
          </a:prstGeom>
          <a:noFill/>
        </p:spPr>
        <p:txBody>
          <a:bodyPr wrap="square" rtlCol="0">
            <a:spAutoFit/>
          </a:bodyPr>
          <a:lstStyle/>
          <a:p>
            <a:pPr indent="457200" algn="just"/>
            <a:endParaRPr lang="pt-BR" sz="1600" dirty="0" smtClean="0">
              <a:latin typeface="Arial" panose="020B0604020202020204" pitchFamily="34" charset="0"/>
              <a:cs typeface="Arial" panose="020B0604020202020204" pitchFamily="34" charset="0"/>
            </a:endParaRPr>
          </a:p>
          <a:p>
            <a:pPr indent="457200" algn="just"/>
            <a:r>
              <a:rPr lang="pt-BR" sz="1600" b="1" dirty="0" smtClean="0">
                <a:latin typeface="Arial" panose="020B0604020202020204" pitchFamily="34" charset="0"/>
                <a:cs typeface="Arial" panose="020B0604020202020204" pitchFamily="34" charset="0"/>
              </a:rPr>
              <a:t>Quando </a:t>
            </a:r>
            <a:r>
              <a:rPr lang="pt-BR" sz="1600" b="1" dirty="0">
                <a:latin typeface="Arial" panose="020B0604020202020204" pitchFamily="34" charset="0"/>
                <a:cs typeface="Arial" panose="020B0604020202020204" pitchFamily="34" charset="0"/>
              </a:rPr>
              <a:t>é que precisamos de Iniciação? </a:t>
            </a:r>
            <a:r>
              <a:rPr lang="pt-BR" sz="1600" dirty="0">
                <a:latin typeface="Arial" panose="020B0604020202020204" pitchFamily="34" charset="0"/>
                <a:cs typeface="Arial" panose="020B0604020202020204" pitchFamily="34" charset="0"/>
              </a:rPr>
              <a:t>Em momentos de transição, de transformação de um estado a outro, quando uma perspectiva ampliada da Vida, um sentido mais </a:t>
            </a:r>
            <a:r>
              <a:rPr lang="pt-BR" sz="1600" dirty="0" smtClean="0">
                <a:latin typeface="Arial" panose="020B0604020202020204" pitchFamily="34" charset="0"/>
                <a:cs typeface="Arial" panose="020B0604020202020204" pitchFamily="34" charset="0"/>
              </a:rPr>
              <a:t>amplo </a:t>
            </a:r>
            <a:r>
              <a:rPr lang="pt-BR" sz="1600" dirty="0">
                <a:latin typeface="Arial" panose="020B0604020202020204" pitchFamily="34" charset="0"/>
                <a:cs typeface="Arial" panose="020B0604020202020204" pitchFamily="34" charset="0"/>
              </a:rPr>
              <a:t>precisam se </a:t>
            </a:r>
            <a:r>
              <a:rPr lang="pt-BR" sz="1600" dirty="0" smtClean="0">
                <a:latin typeface="Arial" panose="020B0604020202020204" pitchFamily="34" charset="0"/>
                <a:cs typeface="Arial" panose="020B0604020202020204" pitchFamily="34" charset="0"/>
              </a:rPr>
              <a:t>apresentar, </a:t>
            </a:r>
            <a:r>
              <a:rPr lang="pt-BR" sz="1600" dirty="0">
                <a:latin typeface="Arial" panose="020B0604020202020204" pitchFamily="34" charset="0"/>
                <a:cs typeface="Arial" panose="020B0604020202020204" pitchFamily="34" charset="0"/>
              </a:rPr>
              <a:t>para um desenrolar saudável da vida.</a:t>
            </a:r>
          </a:p>
          <a:p>
            <a:pPr indent="457200" algn="just"/>
            <a:r>
              <a:rPr lang="pt-BR" sz="1600" dirty="0">
                <a:latin typeface="Arial" panose="020B0604020202020204" pitchFamily="34" charset="0"/>
                <a:cs typeface="Arial" panose="020B0604020202020204" pitchFamily="34" charset="0"/>
              </a:rPr>
              <a:t>A deusa iniciadora se apresenta nos momentos de transição: nascer, morrer, entrar na vida adulta, casar, ter filhos, escolher uma profissão, começar um trabalho, atender a um chamado de alma, todos esses momentos mágicos de nossas vidas</a:t>
            </a:r>
            <a:r>
              <a:rPr lang="pt-BR" sz="1600" dirty="0" smtClean="0">
                <a:latin typeface="Arial" panose="020B0604020202020204" pitchFamily="34" charset="0"/>
                <a:cs typeface="Arial" panose="020B0604020202020204" pitchFamily="34" charset="0"/>
              </a:rPr>
              <a:t>.</a:t>
            </a:r>
          </a:p>
          <a:p>
            <a:pPr indent="457200" algn="just"/>
            <a:r>
              <a:rPr lang="pt-BR" sz="1600" dirty="0" smtClean="0">
                <a:latin typeface="Arial" panose="020B0604020202020204" pitchFamily="34" charset="0"/>
                <a:cs typeface="Arial" panose="020B0604020202020204" pitchFamily="34" charset="0"/>
              </a:rPr>
              <a:t>O </a:t>
            </a:r>
            <a:r>
              <a:rPr lang="pt-BR" sz="1600" dirty="0">
                <a:latin typeface="Arial" panose="020B0604020202020204" pitchFamily="34" charset="0"/>
                <a:cs typeface="Arial" panose="020B0604020202020204" pitchFamily="34" charset="0"/>
              </a:rPr>
              <a:t>momento é o da iniciação, e a conversa agora é mesmo com Afrodite, a energia da vida. Na citação seguinte há a inserção dos nomes das deusas Hera e Atena, que são respectivamente flutuações na trama, que mostram outros cenários da jornada, outras nuances, ou até mesmo o aspecto tríplice da deusa de muitos nomes. </a:t>
            </a:r>
            <a:endParaRPr lang="pt-BR" sz="1600" dirty="0" smtClean="0">
              <a:latin typeface="Arial" panose="020B0604020202020204" pitchFamily="34" charset="0"/>
              <a:cs typeface="Arial" panose="020B0604020202020204" pitchFamily="34" charset="0"/>
            </a:endParaRPr>
          </a:p>
          <a:p>
            <a:pPr indent="457200" algn="just"/>
            <a:r>
              <a:rPr lang="pt-BR" sz="1600" dirty="0" smtClean="0">
                <a:latin typeface="Arial" panose="020B0604020202020204" pitchFamily="34" charset="0"/>
                <a:cs typeface="Arial" panose="020B0604020202020204" pitchFamily="34" charset="0"/>
              </a:rPr>
              <a:t>As </a:t>
            </a:r>
            <a:r>
              <a:rPr lang="pt-BR" sz="1600" dirty="0">
                <a:latin typeface="Arial" panose="020B0604020202020204" pitchFamily="34" charset="0"/>
                <a:cs typeface="Arial" panose="020B0604020202020204" pitchFamily="34" charset="0"/>
              </a:rPr>
              <a:t>nuances são apresentadas entre Circe, </a:t>
            </a:r>
            <a:r>
              <a:rPr lang="pt-BR" sz="1600" dirty="0" err="1">
                <a:latin typeface="Arial" panose="020B0604020202020204" pitchFamily="34" charset="0"/>
                <a:cs typeface="Arial" panose="020B0604020202020204" pitchFamily="34" charset="0"/>
              </a:rPr>
              <a:t>Calipso</a:t>
            </a:r>
            <a:r>
              <a:rPr lang="pt-BR" sz="1600" dirty="0">
                <a:latin typeface="Arial" panose="020B0604020202020204" pitchFamily="34" charset="0"/>
                <a:cs typeface="Arial" panose="020B0604020202020204" pitchFamily="34" charset="0"/>
              </a:rPr>
              <a:t> e </a:t>
            </a:r>
            <a:r>
              <a:rPr lang="pt-BR" sz="1600" dirty="0" err="1">
                <a:latin typeface="Arial" panose="020B0604020202020204" pitchFamily="34" charset="0"/>
                <a:cs typeface="Arial" panose="020B0604020202020204" pitchFamily="34" charset="0"/>
              </a:rPr>
              <a:t>Nausícaa</a:t>
            </a:r>
            <a:r>
              <a:rPr lang="pt-BR" sz="1600" dirty="0">
                <a:latin typeface="Arial" panose="020B0604020202020204" pitchFamily="34" charset="0"/>
                <a:cs typeface="Arial" panose="020B0604020202020204" pitchFamily="34" charset="0"/>
              </a:rPr>
              <a:t>, estas são personificações correspondentes as deidades Afrodite, Hera e Atena, que promoverão a transformação em </a:t>
            </a:r>
            <a:r>
              <a:rPr lang="pt-BR" sz="1600" dirty="0" smtClean="0">
                <a:latin typeface="Arial" panose="020B0604020202020204" pitchFamily="34" charset="0"/>
                <a:cs typeface="Arial" panose="020B0604020202020204" pitchFamily="34" charset="0"/>
              </a:rPr>
              <a:t>Odisseu, </a:t>
            </a:r>
            <a:r>
              <a:rPr lang="pt-BR" sz="1600" dirty="0">
                <a:latin typeface="Arial" panose="020B0604020202020204" pitchFamily="34" charset="0"/>
                <a:cs typeface="Arial" panose="020B0604020202020204" pitchFamily="34" charset="0"/>
              </a:rPr>
              <a:t>antes do efetivo retorno à </a:t>
            </a:r>
            <a:r>
              <a:rPr lang="pt-BR" sz="1600" dirty="0" err="1">
                <a:latin typeface="Arial" panose="020B0604020202020204" pitchFamily="34" charset="0"/>
                <a:cs typeface="Arial" panose="020B0604020202020204" pitchFamily="34" charset="0"/>
              </a:rPr>
              <a:t>Penálope</a:t>
            </a:r>
            <a:r>
              <a:rPr lang="pt-BR" sz="1600" dirty="0">
                <a:latin typeface="Arial" panose="020B0604020202020204" pitchFamily="34" charset="0"/>
                <a:cs typeface="Arial" panose="020B0604020202020204" pitchFamily="34" charset="0"/>
              </a:rPr>
              <a:t>, propriamente dito:</a:t>
            </a:r>
          </a:p>
          <a:p>
            <a:pPr indent="457200" algn="just"/>
            <a:endParaRPr lang="pt-BR" sz="1600" dirty="0" smtClean="0">
              <a:latin typeface="Arial" panose="020B0604020202020204" pitchFamily="34" charset="0"/>
              <a:cs typeface="Arial" panose="020B0604020202020204" pitchFamily="34" charset="0"/>
            </a:endParaRPr>
          </a:p>
          <a:p>
            <a:pPr indent="457200" algn="just"/>
            <a:r>
              <a:rPr lang="pt-BR" sz="1600" dirty="0" smtClean="0">
                <a:latin typeface="Arial" panose="020B0604020202020204" pitchFamily="34" charset="0"/>
                <a:cs typeface="Arial" panose="020B0604020202020204" pitchFamily="34" charset="0"/>
              </a:rPr>
              <a:t>“</a:t>
            </a:r>
            <a:r>
              <a:rPr lang="pt-BR" sz="1600" dirty="0">
                <a:latin typeface="Arial" panose="020B0604020202020204" pitchFamily="34" charset="0"/>
                <a:cs typeface="Arial" panose="020B0604020202020204" pitchFamily="34" charset="0"/>
              </a:rPr>
              <a:t>Afrodite é a deusa divina cujos poderes são refletidos por todo o mundo como o poder do amor, da dinâmica da energia representada por Eros, que é seu filho e uma das mais importantes deidades do panteão clássico... Afrodite em seu aspecto de luxúria, desempenha um papel na tríade na qual Hera e Atena também atuam, mas poderia muito bem fazer todos os papeis sozinha. Como Deusa total, ela é a energia que dá suporte à </a:t>
            </a:r>
            <a:r>
              <a:rPr lang="pt-BR" sz="1600" dirty="0" err="1">
                <a:latin typeface="Arial" panose="020B0604020202020204" pitchFamily="34" charset="0"/>
                <a:cs typeface="Arial" panose="020B0604020202020204" pitchFamily="34" charset="0"/>
              </a:rPr>
              <a:t>S</a:t>
            </a:r>
            <a:r>
              <a:rPr lang="pt-BR" sz="1600" dirty="0" err="1" smtClean="0">
                <a:latin typeface="Arial" panose="020B0604020202020204" pitchFamily="34" charset="0"/>
                <a:cs typeface="Arial" panose="020B0604020202020204" pitchFamily="34" charset="0"/>
              </a:rPr>
              <a:t>akti</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(energia da vida) de todo o universo. Em sistemas posteriores, as Três Graças passaram a representar três aspectos do poder de Afrodite: enviar energia para dentro do mundo, tragar a energia de volta para a fonte, e unir esses dois poderes</a:t>
            </a:r>
            <a:r>
              <a:rPr lang="pt-BR" sz="1600" dirty="0" smtClean="0">
                <a:latin typeface="Arial" panose="020B0604020202020204" pitchFamily="34" charset="0"/>
                <a:cs typeface="Arial" panose="020B0604020202020204" pitchFamily="34" charset="0"/>
              </a:rPr>
              <a:t>.</a:t>
            </a:r>
          </a:p>
          <a:p>
            <a:pPr indent="457200" algn="just"/>
            <a:r>
              <a:rPr lang="pt-BR" sz="1600" dirty="0">
                <a:latin typeface="Arial" panose="020B0604020202020204" pitchFamily="34" charset="0"/>
                <a:cs typeface="Arial" panose="020B0604020202020204" pitchFamily="34" charset="0"/>
              </a:rPr>
              <a:t>Na mitologia mais antiga, a Deusa era vista como a principal força criativa do universo.” (Campbell, J. p. 183).</a:t>
            </a:r>
          </a:p>
          <a:p>
            <a:pPr indent="457200" algn="just"/>
            <a:endParaRPr lang="pt-BR"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59436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413" y="579422"/>
            <a:ext cx="3949162" cy="2466032"/>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80" y="3571607"/>
            <a:ext cx="2888055" cy="2705572"/>
          </a:xfrm>
          <a:prstGeom prst="rect">
            <a:avLst/>
          </a:prstGeom>
        </p:spPr>
      </p:pic>
      <p:sp>
        <p:nvSpPr>
          <p:cNvPr id="9" name="CaixaDeTexto 8"/>
          <p:cNvSpPr txBox="1"/>
          <p:nvPr/>
        </p:nvSpPr>
        <p:spPr>
          <a:xfrm>
            <a:off x="10078761" y="6262011"/>
            <a:ext cx="1197131" cy="2308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Allessandro </a:t>
            </a:r>
            <a:r>
              <a:rPr lang="pt-BR" sz="900" dirty="0" err="1" smtClean="0">
                <a:latin typeface="Arial" panose="020B0604020202020204" pitchFamily="34" charset="0"/>
                <a:cs typeface="Arial" panose="020B0604020202020204" pitchFamily="34" charset="0"/>
              </a:rPr>
              <a:t>Allori</a:t>
            </a:r>
            <a:endParaRPr lang="pt-BR" sz="900" dirty="0">
              <a:latin typeface="Arial" panose="020B0604020202020204" pitchFamily="34" charset="0"/>
              <a:cs typeface="Arial" panose="020B0604020202020204" pitchFamily="34" charset="0"/>
            </a:endParaRPr>
          </a:p>
        </p:txBody>
      </p:sp>
      <p:sp>
        <p:nvSpPr>
          <p:cNvPr id="10" name="CaixaDeTexto 9"/>
          <p:cNvSpPr txBox="1"/>
          <p:nvPr/>
        </p:nvSpPr>
        <p:spPr>
          <a:xfrm>
            <a:off x="758512" y="833842"/>
            <a:ext cx="6698314" cy="5262979"/>
          </a:xfrm>
          <a:prstGeom prst="rect">
            <a:avLst/>
          </a:prstGeom>
          <a:noFill/>
        </p:spPr>
        <p:txBody>
          <a:bodyPr wrap="square" rtlCol="0">
            <a:spAutoFit/>
          </a:bodyPr>
          <a:lstStyle/>
          <a:p>
            <a:pPr indent="457200" algn="just"/>
            <a:r>
              <a:rPr lang="pt-BR" sz="1600" dirty="0">
                <a:latin typeface="Arial" panose="020B0604020202020204" pitchFamily="34" charset="0"/>
                <a:cs typeface="Arial" panose="020B0604020202020204" pitchFamily="34" charset="0"/>
              </a:rPr>
              <a:t>Batedores de Odisseu são enviados para explorar as terras da Ilha do Amanhecer, e esses homens são recebidos e convidados a uma refeição, mas Circe hábil na magia, adicionou à comida, uma poção mágica, assim que começassem a comer eram transformados em porcos. Esta é uma evidência de que estamos agora lidando com os aspectos mitológicos dos povos agrários de culto a deusa, dos poderes da terra, e o porco era o animal domesticado representativo das forças ctônicas dos povos agrários que cultuavam a deusa. </a:t>
            </a:r>
            <a:endParaRPr lang="pt-BR" sz="1600" dirty="0" smtClean="0">
              <a:latin typeface="Arial" panose="020B0604020202020204" pitchFamily="34" charset="0"/>
              <a:cs typeface="Arial" panose="020B0604020202020204" pitchFamily="34" charset="0"/>
            </a:endParaRPr>
          </a:p>
          <a:p>
            <a:pPr indent="457200" algn="just"/>
            <a:endParaRPr lang="pt-BR" sz="1600" dirty="0">
              <a:latin typeface="Arial" panose="020B0604020202020204" pitchFamily="34" charset="0"/>
              <a:cs typeface="Arial" panose="020B0604020202020204" pitchFamily="34" charset="0"/>
            </a:endParaRPr>
          </a:p>
          <a:p>
            <a:pPr indent="457200" algn="just"/>
            <a:r>
              <a:rPr lang="pt-BR" sz="1600" dirty="0">
                <a:latin typeface="Arial" panose="020B0604020202020204" pitchFamily="34" charset="0"/>
                <a:cs typeface="Arial" panose="020B0604020202020204" pitchFamily="34" charset="0"/>
              </a:rPr>
              <a:t>Temos o indício do sincretismo ocorrido a partir de mais ou menos 4.000 a.C. com as invasões dos povos indo-europeus, sobre tudo pelo fato de que Odisseu é alertado e protegido por Hermes, deus mensageiro da mitologia grega, vamos a citação:</a:t>
            </a:r>
          </a:p>
          <a:p>
            <a:pPr indent="457200" algn="just"/>
            <a:endParaRPr lang="pt-BR" sz="1600" dirty="0" smtClean="0">
              <a:latin typeface="Arial" panose="020B0604020202020204" pitchFamily="34" charset="0"/>
              <a:cs typeface="Arial" panose="020B0604020202020204" pitchFamily="34" charset="0"/>
            </a:endParaRPr>
          </a:p>
          <a:p>
            <a:pPr indent="457200" algn="just"/>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aparece Hermes e diz: ‘Você está encrencado. Vou te dar uma ajuda’.</a:t>
            </a:r>
          </a:p>
          <a:p>
            <a:pPr indent="457200" algn="just"/>
            <a:r>
              <a:rPr lang="pt-BR" sz="1600" dirty="0">
                <a:latin typeface="Arial" panose="020B0604020202020204" pitchFamily="34" charset="0"/>
                <a:cs typeface="Arial" panose="020B0604020202020204" pitchFamily="34" charset="0"/>
              </a:rPr>
              <a:t>Hermes dá a Odisseu uma plantinha chamada </a:t>
            </a:r>
            <a:r>
              <a:rPr lang="pt-BR" sz="1600" dirty="0" err="1">
                <a:latin typeface="Arial" panose="020B0604020202020204" pitchFamily="34" charset="0"/>
                <a:cs typeface="Arial" panose="020B0604020202020204" pitchFamily="34" charset="0"/>
              </a:rPr>
              <a:t>móli</a:t>
            </a:r>
            <a:r>
              <a:rPr lang="pt-BR" sz="1600" dirty="0">
                <a:latin typeface="Arial" panose="020B0604020202020204" pitchFamily="34" charset="0"/>
                <a:cs typeface="Arial" panose="020B0604020202020204" pitchFamily="34" charset="0"/>
              </a:rPr>
              <a:t>, que o protegerá do poder do feitiço de Circe. Então Hermes diz: ‘Quando você entrar, ela não conseguirá enfeitiçá-lo. Ameace-a com sua espada e ela se submeterá – e não apenas isso, ela o convidará para sua cama. Quando ela o convidar, vá’.” (Campbell, J. p. 202)</a:t>
            </a:r>
          </a:p>
        </p:txBody>
      </p:sp>
      <p:sp>
        <p:nvSpPr>
          <p:cNvPr id="3" name="CaixaDeTexto 2"/>
          <p:cNvSpPr txBox="1"/>
          <p:nvPr/>
        </p:nvSpPr>
        <p:spPr>
          <a:xfrm>
            <a:off x="9951535" y="3060134"/>
            <a:ext cx="2495200" cy="230832"/>
          </a:xfrm>
          <a:prstGeom prst="rect">
            <a:avLst/>
          </a:prstGeom>
          <a:noFill/>
        </p:spPr>
        <p:txBody>
          <a:bodyPr wrap="square" rtlCol="0">
            <a:spAutoFit/>
          </a:bodyPr>
          <a:lstStyle/>
          <a:p>
            <a:r>
              <a:rPr lang="pt-BR" sz="900" dirty="0"/>
              <a:t> </a:t>
            </a:r>
            <a:r>
              <a:rPr lang="pt-BR" sz="900" b="1" dirty="0" err="1"/>
              <a:t>Briton</a:t>
            </a:r>
            <a:r>
              <a:rPr lang="pt-BR" sz="900" b="1" dirty="0"/>
              <a:t> </a:t>
            </a:r>
            <a:r>
              <a:rPr lang="pt-BR" sz="900" b="1" dirty="0" err="1"/>
              <a:t>Rivière</a:t>
            </a:r>
            <a:r>
              <a:rPr lang="pt-BR" sz="900" dirty="0"/>
              <a:t>  </a:t>
            </a:r>
            <a:r>
              <a:rPr lang="pt-BR" sz="900" dirty="0" smtClean="0"/>
              <a:t>- 1840-1920</a:t>
            </a:r>
            <a:endParaRPr lang="pt-BR" sz="900" dirty="0"/>
          </a:p>
        </p:txBody>
      </p:sp>
      <p:sp>
        <p:nvSpPr>
          <p:cNvPr id="4" name="CaixaDeTexto 3"/>
          <p:cNvSpPr txBox="1"/>
          <p:nvPr/>
        </p:nvSpPr>
        <p:spPr>
          <a:xfrm>
            <a:off x="7877906" y="3234781"/>
            <a:ext cx="3986733" cy="338554"/>
          </a:xfrm>
          <a:prstGeom prst="rect">
            <a:avLst/>
          </a:prstGeom>
          <a:noFill/>
        </p:spPr>
        <p:txBody>
          <a:bodyPr wrap="square" rtlCol="0">
            <a:spAutoFit/>
          </a:bodyPr>
          <a:lstStyle/>
          <a:p>
            <a:r>
              <a:rPr lang="pt-BR" sz="800" dirty="0"/>
              <a:t>https://thehistorianshut.com/2020/05/12/circe-and-her-swine-painted-by-briton-riviere-c-1840-1920/</a:t>
            </a:r>
          </a:p>
        </p:txBody>
      </p:sp>
      <p:sp>
        <p:nvSpPr>
          <p:cNvPr id="5" name="CaixaDeTexto 4"/>
          <p:cNvSpPr txBox="1"/>
          <p:nvPr/>
        </p:nvSpPr>
        <p:spPr>
          <a:xfrm>
            <a:off x="9258300" y="6480435"/>
            <a:ext cx="2131892" cy="215444"/>
          </a:xfrm>
          <a:prstGeom prst="rect">
            <a:avLst/>
          </a:prstGeom>
          <a:noFill/>
        </p:spPr>
        <p:txBody>
          <a:bodyPr wrap="square" rtlCol="0">
            <a:spAutoFit/>
          </a:bodyPr>
          <a:lstStyle/>
          <a:p>
            <a:r>
              <a:rPr lang="pt-BR" sz="800" dirty="0"/>
              <a:t>https://pt.wikipedia.org/wiki/Circe</a:t>
            </a:r>
          </a:p>
        </p:txBody>
      </p:sp>
    </p:spTree>
    <p:extLst>
      <p:ext uri="{BB962C8B-B14F-4D97-AF65-F5344CB8AC3E}">
        <p14:creationId xmlns:p14="http://schemas.microsoft.com/office/powerpoint/2010/main" val="260529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34582" y="339281"/>
            <a:ext cx="11194676" cy="1507067"/>
          </a:xfrm>
        </p:spPr>
        <p:txBody>
          <a:bodyPr>
            <a:normAutofit/>
          </a:bodyPr>
          <a:lstStyle/>
          <a:p>
            <a:pPr algn="ctr"/>
            <a:r>
              <a:rPr lang="pt-BR" sz="2000" b="1" dirty="0" smtClean="0"/>
              <a:t>Diferenças de abordagem nas invasões dos povos nômades:</a:t>
            </a:r>
            <a:br>
              <a:rPr lang="pt-BR" sz="2000" b="1" dirty="0" smtClean="0"/>
            </a:br>
            <a:r>
              <a:rPr lang="pt-BR" sz="2000" b="1" dirty="0" smtClean="0"/>
              <a:t>indo-europeu, semitas e arianos</a:t>
            </a:r>
            <a:endParaRPr lang="pt-BR" sz="2000" b="1" dirty="0"/>
          </a:p>
        </p:txBody>
      </p:sp>
      <p:sp>
        <p:nvSpPr>
          <p:cNvPr id="3" name="Espaço Reservado para Texto 2"/>
          <p:cNvSpPr>
            <a:spLocks noGrp="1"/>
          </p:cNvSpPr>
          <p:nvPr>
            <p:ph type="body" idx="1"/>
          </p:nvPr>
        </p:nvSpPr>
        <p:spPr>
          <a:xfrm>
            <a:off x="880640" y="2165466"/>
            <a:ext cx="4649787" cy="576262"/>
          </a:xfrm>
        </p:spPr>
        <p:txBody>
          <a:bodyPr/>
          <a:lstStyle/>
          <a:p>
            <a:pPr algn="ctr"/>
            <a:r>
              <a:rPr lang="pt-BR" dirty="0" smtClean="0"/>
              <a:t>Indo-Europeu</a:t>
            </a:r>
            <a:endParaRPr lang="pt-BR" dirty="0"/>
          </a:p>
        </p:txBody>
      </p:sp>
      <p:sp>
        <p:nvSpPr>
          <p:cNvPr id="4" name="Espaço Reservado para Conteúdo 3"/>
          <p:cNvSpPr>
            <a:spLocks noGrp="1"/>
          </p:cNvSpPr>
          <p:nvPr>
            <p:ph sz="half" idx="2"/>
          </p:nvPr>
        </p:nvSpPr>
        <p:spPr>
          <a:xfrm>
            <a:off x="534582" y="2874697"/>
            <a:ext cx="4937655" cy="3030538"/>
          </a:xfrm>
        </p:spPr>
        <p:txBody>
          <a:bodyPr>
            <a:normAutofit/>
          </a:bodyPr>
          <a:lstStyle/>
          <a:p>
            <a:pPr algn="just"/>
            <a:r>
              <a:rPr lang="pt-BR" dirty="0" smtClean="0"/>
              <a:t>Assimilação e apropriação dos mitos e ritos dos povos “conquistados”</a:t>
            </a:r>
          </a:p>
          <a:p>
            <a:pPr algn="just"/>
            <a:r>
              <a:rPr lang="pt-BR" dirty="0" smtClean="0"/>
              <a:t>Sincretismos</a:t>
            </a:r>
          </a:p>
          <a:p>
            <a:pPr algn="just"/>
            <a:r>
              <a:rPr lang="pt-BR" dirty="0" smtClean="0"/>
              <a:t>Cultuam Deuses masculinos do tipo que arremessam raios: Zeus, </a:t>
            </a:r>
            <a:r>
              <a:rPr lang="pt-BR" dirty="0" err="1" smtClean="0"/>
              <a:t>Tor</a:t>
            </a:r>
            <a:r>
              <a:rPr lang="pt-BR" dirty="0" smtClean="0"/>
              <a:t>, Júpiter e </a:t>
            </a:r>
            <a:r>
              <a:rPr lang="pt-BR" dirty="0" err="1" smtClean="0"/>
              <a:t>Indra</a:t>
            </a:r>
            <a:r>
              <a:rPr lang="pt-BR" dirty="0" smtClean="0"/>
              <a:t>.</a:t>
            </a:r>
          </a:p>
          <a:p>
            <a:pPr algn="just"/>
            <a:r>
              <a:rPr lang="pt-BR" dirty="0" smtClean="0"/>
              <a:t>Pastores de gado</a:t>
            </a:r>
            <a:endParaRPr lang="pt-BR" dirty="0"/>
          </a:p>
        </p:txBody>
      </p:sp>
      <p:sp>
        <p:nvSpPr>
          <p:cNvPr id="5" name="Espaço Reservado para Texto 4"/>
          <p:cNvSpPr>
            <a:spLocks noGrp="1"/>
          </p:cNvSpPr>
          <p:nvPr>
            <p:ph type="body" sz="quarter" idx="3"/>
          </p:nvPr>
        </p:nvSpPr>
        <p:spPr>
          <a:xfrm>
            <a:off x="6211093" y="2165466"/>
            <a:ext cx="4665134" cy="576262"/>
          </a:xfrm>
        </p:spPr>
        <p:txBody>
          <a:bodyPr/>
          <a:lstStyle/>
          <a:p>
            <a:pPr algn="ctr"/>
            <a:r>
              <a:rPr lang="pt-BR" dirty="0" smtClean="0"/>
              <a:t>Semitas e Arianos</a:t>
            </a:r>
            <a:endParaRPr lang="pt-BR" dirty="0"/>
          </a:p>
        </p:txBody>
      </p:sp>
      <p:sp>
        <p:nvSpPr>
          <p:cNvPr id="6" name="Espaço Reservado para Conteúdo 5"/>
          <p:cNvSpPr>
            <a:spLocks noGrp="1"/>
          </p:cNvSpPr>
          <p:nvPr>
            <p:ph sz="quarter" idx="4"/>
          </p:nvPr>
        </p:nvSpPr>
        <p:spPr>
          <a:xfrm>
            <a:off x="6079066" y="2979014"/>
            <a:ext cx="4929188" cy="3030538"/>
          </a:xfrm>
        </p:spPr>
        <p:txBody>
          <a:bodyPr>
            <a:normAutofit fontScale="85000" lnSpcReduction="20000"/>
          </a:bodyPr>
          <a:lstStyle/>
          <a:p>
            <a:pPr algn="just"/>
            <a:r>
              <a:rPr lang="pt-BR" dirty="0" smtClean="0"/>
              <a:t>Dizimavam os povos “conquistados” se autodenominando soberanos supremos  detentores </a:t>
            </a:r>
            <a:r>
              <a:rPr lang="pt-BR" dirty="0"/>
              <a:t>e</a:t>
            </a:r>
            <a:r>
              <a:rPr lang="pt-BR" dirty="0" smtClean="0"/>
              <a:t>xclusivos de um só e único mito de criação. </a:t>
            </a:r>
          </a:p>
          <a:p>
            <a:pPr algn="just"/>
            <a:r>
              <a:rPr lang="pt-BR" dirty="0" smtClean="0"/>
              <a:t>Revogam a legitimidade de mitos anteriores as suas conquistas, tornando-os obsoletos.</a:t>
            </a:r>
          </a:p>
          <a:p>
            <a:r>
              <a:rPr lang="pt-BR" dirty="0" smtClean="0"/>
              <a:t>Cultuam Deuses masculinos do tipo que arremessam raios: entre os Semitas, </a:t>
            </a:r>
            <a:r>
              <a:rPr lang="pt-BR" dirty="0" err="1" smtClean="0"/>
              <a:t>Marduk</a:t>
            </a:r>
            <a:r>
              <a:rPr lang="pt-BR" dirty="0" smtClean="0"/>
              <a:t>, </a:t>
            </a:r>
            <a:r>
              <a:rPr lang="pt-BR" dirty="0" err="1" smtClean="0"/>
              <a:t>Assur</a:t>
            </a:r>
            <a:r>
              <a:rPr lang="pt-BR" dirty="0" smtClean="0"/>
              <a:t> e </a:t>
            </a:r>
            <a:r>
              <a:rPr lang="pt-BR" dirty="0" err="1" smtClean="0"/>
              <a:t>Iahweh</a:t>
            </a:r>
            <a:endParaRPr lang="pt-BR" dirty="0" smtClean="0"/>
          </a:p>
          <a:p>
            <a:r>
              <a:rPr lang="pt-BR" dirty="0" smtClean="0"/>
              <a:t>Os Semitas</a:t>
            </a:r>
            <a:r>
              <a:rPr lang="pt-BR" dirty="0"/>
              <a:t> </a:t>
            </a:r>
            <a:r>
              <a:rPr lang="pt-BR" dirty="0" smtClean="0"/>
              <a:t>são pastores de cabras e ovelhas</a:t>
            </a:r>
            <a:endParaRPr lang="pt-BR" dirty="0"/>
          </a:p>
        </p:txBody>
      </p:sp>
    </p:spTree>
    <p:extLst>
      <p:ext uri="{BB962C8B-B14F-4D97-AF65-F5344CB8AC3E}">
        <p14:creationId xmlns:p14="http://schemas.microsoft.com/office/powerpoint/2010/main" val="44224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9579041" y="5268988"/>
            <a:ext cx="2269999" cy="369332"/>
          </a:xfrm>
          <a:prstGeom prst="rect">
            <a:avLst/>
          </a:prstGeom>
          <a:noFill/>
        </p:spPr>
        <p:txBody>
          <a:bodyPr wrap="square" rtlCol="0">
            <a:spAutoFit/>
          </a:bodyPr>
          <a:lstStyle/>
          <a:p>
            <a:r>
              <a:rPr lang="pt-BR" sz="900" dirty="0"/>
              <a:t>https://en.wikipedia.org/wiki/Mercury_(mythology)</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316" y="1480997"/>
            <a:ext cx="2457450" cy="3810000"/>
          </a:xfrm>
          <a:prstGeom prst="rect">
            <a:avLst/>
          </a:prstGeom>
        </p:spPr>
      </p:pic>
      <p:sp>
        <p:nvSpPr>
          <p:cNvPr id="4" name="CaixaDeTexto 3"/>
          <p:cNvSpPr txBox="1"/>
          <p:nvPr/>
        </p:nvSpPr>
        <p:spPr>
          <a:xfrm>
            <a:off x="779228" y="385175"/>
            <a:ext cx="8496658" cy="6001643"/>
          </a:xfrm>
          <a:prstGeom prst="rect">
            <a:avLst/>
          </a:prstGeom>
          <a:noFill/>
        </p:spPr>
        <p:txBody>
          <a:bodyPr wrap="square" rtlCol="0">
            <a:spAutoFit/>
          </a:bodyPr>
          <a:lstStyle/>
          <a:p>
            <a:pPr indent="457200" algn="just"/>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simbologia encontrada nos poemas A Ilíada e A Odisseia merecem todos os desdobramentos possíveis, tantas quantas forem a psicologia que lhes necessitarem; é um sistema vivo de infinitas possibilidades.</a:t>
            </a:r>
          </a:p>
          <a:p>
            <a:pPr indent="457200" algn="just"/>
            <a:r>
              <a:rPr lang="pt-BR" sz="1200" dirty="0">
                <a:latin typeface="Arial" panose="020B0604020202020204" pitchFamily="34" charset="0"/>
                <a:cs typeface="Arial" panose="020B0604020202020204" pitchFamily="34" charset="0"/>
              </a:rPr>
              <a:t>Sem querer menosprezar toda a importância de Hermes na mitologia grega, que cerca de cuidados alguns elementos da trama, aparecendo em pessoa, vez por outra no poema, o destaque fica por conta do fato de Hermes ser um mensageiro e interprete das ordens das deidades do Olimpo.</a:t>
            </a:r>
          </a:p>
          <a:p>
            <a:pPr indent="457200" algn="just"/>
            <a:r>
              <a:rPr lang="pt-BR" sz="1200" dirty="0">
                <a:latin typeface="Arial" panose="020B0604020202020204" pitchFamily="34" charset="0"/>
                <a:cs typeface="Arial" panose="020B0604020202020204" pitchFamily="34" charset="0"/>
              </a:rPr>
              <a:t>Destaco também o fato de que seu bastão, chamado caduceu, tem duas serpentes interligadas que representam a energia solar e a lunar, vindo ao encontro de proporcionar um diálogo entre </a:t>
            </a:r>
            <a:r>
              <a:rPr lang="pt-BR" sz="1200" dirty="0" smtClean="0">
                <a:latin typeface="Arial" panose="020B0604020202020204" pitchFamily="34" charset="0"/>
                <a:cs typeface="Arial" panose="020B0604020202020204" pitchFamily="34" charset="0"/>
              </a:rPr>
              <a:t>a deusa </a:t>
            </a:r>
            <a:r>
              <a:rPr lang="pt-BR" sz="1200" dirty="0">
                <a:latin typeface="Arial" panose="020B0604020202020204" pitchFamily="34" charset="0"/>
                <a:cs typeface="Arial" panose="020B0604020202020204" pitchFamily="34" charset="0"/>
              </a:rPr>
              <a:t>da mitologia dos povos agrários e os deuses da mitologia dos povos caçadores, revelando o sincretismo dos aspectos mitológicos ligados a eles.</a:t>
            </a:r>
          </a:p>
          <a:p>
            <a:pPr indent="457200" algn="just"/>
            <a:r>
              <a:rPr lang="pt-BR" sz="1200" dirty="0">
                <a:latin typeface="Arial" panose="020B0604020202020204" pitchFamily="34" charset="0"/>
                <a:cs typeface="Arial" panose="020B0604020202020204" pitchFamily="34" charset="0"/>
              </a:rPr>
              <a:t>Circe representa o poder feminino da magia e Odisseu representa a ação física do homem, dois poderes. No neolítico a força masculina era associada ao que um homem podia fazer ou fabricar; como por exemplo uma ferramenta, ou caçar um animal, ser o guerreiro, ou então ser o xamã. </a:t>
            </a:r>
          </a:p>
          <a:p>
            <a:pPr indent="457200" algn="just"/>
            <a:r>
              <a:rPr lang="pt-BR" sz="1200" dirty="0">
                <a:latin typeface="Arial" panose="020B0604020202020204" pitchFamily="34" charset="0"/>
                <a:cs typeface="Arial" panose="020B0604020202020204" pitchFamily="34" charset="0"/>
              </a:rPr>
              <a:t>Quando representados em imagem, como em pinturas rupestres nas cavernas, não raro apareciam com vestimentas que indicavam o que faziam, com o que trabalhavam, qual seu status na sociedade.</a:t>
            </a:r>
          </a:p>
          <a:p>
            <a:pPr indent="457200" algn="just"/>
            <a:r>
              <a:rPr lang="pt-BR" sz="1200" dirty="0">
                <a:latin typeface="Arial" panose="020B0604020202020204" pitchFamily="34" charset="0"/>
                <a:cs typeface="Arial" panose="020B0604020202020204" pitchFamily="34" charset="0"/>
              </a:rPr>
              <a:t>Já a força da mulher era a de ser a transformadora, seu próprio corpo era a magia, seu corpo era a própria transformação, quando representadas em imagem, eram estatuetas em cerâmica, com a imagem representativa da deusa nua, seu corpo é a própria magia na transformação e eram encontradas nas residências, ou em celeiros onde eram armazenados grãos. Mais tardiamente, o deus masculino dos grãos ficará sob a égide de Osíris, contraparte da deusa </a:t>
            </a:r>
            <a:r>
              <a:rPr lang="pt-BR" sz="1200" dirty="0" err="1">
                <a:latin typeface="Arial" panose="020B0604020202020204" pitchFamily="34" charset="0"/>
                <a:cs typeface="Arial" panose="020B0604020202020204" pitchFamily="34" charset="0"/>
              </a:rPr>
              <a:t>Ísis</a:t>
            </a:r>
            <a:r>
              <a:rPr lang="pt-BR" sz="1200" dirty="0">
                <a:latin typeface="Arial" panose="020B0604020202020204" pitchFamily="34" charset="0"/>
                <a:cs typeface="Arial" panose="020B0604020202020204" pitchFamily="34" charset="0"/>
              </a:rPr>
              <a:t>, no sincretismo com a mitologia egípcia.</a:t>
            </a:r>
          </a:p>
          <a:p>
            <a:pPr indent="457200" algn="just"/>
            <a:r>
              <a:rPr lang="pt-BR" sz="1200" dirty="0">
                <a:latin typeface="Arial" panose="020B0604020202020204" pitchFamily="34" charset="0"/>
                <a:cs typeface="Arial" panose="020B0604020202020204" pitchFamily="34" charset="0"/>
              </a:rPr>
              <a:t>A citação que segue, faz referência as estatuetas em terracota, do período neolítico, 5.500 a.C. e ilustra esta ideia: </a:t>
            </a:r>
            <a:endParaRPr lang="pt-BR" sz="1200" dirty="0" smtClean="0">
              <a:latin typeface="Arial" panose="020B0604020202020204" pitchFamily="34" charset="0"/>
              <a:cs typeface="Arial" panose="020B0604020202020204" pitchFamily="34" charset="0"/>
            </a:endParaRPr>
          </a:p>
          <a:p>
            <a:pPr indent="457200" algn="just"/>
            <a:endParaRPr lang="pt-BR" sz="1200" dirty="0">
              <a:latin typeface="Arial" panose="020B0604020202020204" pitchFamily="34" charset="0"/>
              <a:cs typeface="Arial" panose="020B0604020202020204" pitchFamily="34" charset="0"/>
            </a:endParaRPr>
          </a:p>
          <a:p>
            <a:pPr indent="457200" algn="just"/>
            <a:r>
              <a:rPr lang="pt-BR" sz="1200" dirty="0" smtClean="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Digno de nota é que essas estatuetas femininas estão simplesmente nuas, ao passo que as figuras masculinas representadas em todas as cavernas estão vestidas com algum tipo de traje, como xamãs. A implicação é a de que, ao incorporar o divino, a fêmea opera como si mesma, a partir de sua própria natureza, ao passo que a magia masculina não funciona a partir da natureza do corpo do homem, mas pela natureza de seu papel na sociedade.” (Campbell, J. p. 41).</a:t>
            </a:r>
          </a:p>
          <a:p>
            <a:pPr indent="457200" algn="just"/>
            <a:r>
              <a:rPr lang="pt-BR" sz="1200" dirty="0">
                <a:latin typeface="Arial" panose="020B0604020202020204" pitchFamily="34" charset="0"/>
                <a:cs typeface="Arial" panose="020B0604020202020204" pitchFamily="34" charset="0"/>
              </a:rPr>
              <a:t>Então, Circe das madeixas trançadas havia transformado por magia toda a tripulação da frota de navios de Odisseu em porcos. Alertado e protegido por Hermes, Odisseu confronta a deusa Afrodite personificada na figura de Circe:</a:t>
            </a:r>
          </a:p>
          <a:p>
            <a:pPr indent="457200" algn="just"/>
            <a:r>
              <a:rPr lang="pt-BR" sz="1200" dirty="0">
                <a:latin typeface="Arial" panose="020B0604020202020204" pitchFamily="34" charset="0"/>
                <a:cs typeface="Arial" panose="020B0604020202020204" pitchFamily="34" charset="0"/>
              </a:rPr>
              <a:t>“... ela tem o poder da magia, ele tem o poder físico. Odisseu força Circe a trazer seus homens de volta à sua forma original. E chegamos à seguinte afirmação: Quando eles voltaram à sua forma humana, estavam mais belos e fortes e sábios do que antes.” (Campbell, J. p. 203).</a:t>
            </a:r>
          </a:p>
          <a:p>
            <a:pPr indent="457200" algn="just"/>
            <a:endParaRPr lang="pt-BR" sz="1200" dirty="0" smtClean="0">
              <a:latin typeface="Arial" panose="020B0604020202020204" pitchFamily="34" charset="0"/>
              <a:cs typeface="Arial" panose="020B0604020202020204" pitchFamily="34" charset="0"/>
            </a:endParaRPr>
          </a:p>
          <a:p>
            <a:pPr indent="457200" algn="just"/>
            <a:r>
              <a:rPr lang="pt-BR" sz="1200" dirty="0" smtClean="0">
                <a:latin typeface="Arial" panose="020B0604020202020204" pitchFamily="34" charset="0"/>
                <a:cs typeface="Arial" panose="020B0604020202020204" pitchFamily="34" charset="0"/>
              </a:rPr>
              <a:t>Em </a:t>
            </a:r>
            <a:r>
              <a:rPr lang="pt-BR" sz="1200" dirty="0">
                <a:latin typeface="Arial" panose="020B0604020202020204" pitchFamily="34" charset="0"/>
                <a:cs typeface="Arial" panose="020B0604020202020204" pitchFamily="34" charset="0"/>
              </a:rPr>
              <a:t>minha visão de mundo os encontros dessa natureza podem sempre representar ampliação e expansão da consciência para mais beleza, força e sabedoria</a:t>
            </a:r>
          </a:p>
        </p:txBody>
      </p:sp>
      <p:sp>
        <p:nvSpPr>
          <p:cNvPr id="5" name="CaixaDeTexto 4"/>
          <p:cNvSpPr txBox="1"/>
          <p:nvPr/>
        </p:nvSpPr>
        <p:spPr>
          <a:xfrm>
            <a:off x="9801973" y="949008"/>
            <a:ext cx="1824136" cy="369332"/>
          </a:xfrm>
          <a:prstGeom prst="rect">
            <a:avLst/>
          </a:prstGeom>
          <a:noFill/>
        </p:spPr>
        <p:txBody>
          <a:bodyPr wrap="square" rtlCol="0">
            <a:spAutoFit/>
          </a:bodyPr>
          <a:lstStyle/>
          <a:p>
            <a:pPr indent="457200" algn="just"/>
            <a:r>
              <a:rPr lang="pt-BR" b="1" dirty="0">
                <a:latin typeface="Arial" panose="020B0604020202020204" pitchFamily="34" charset="0"/>
                <a:cs typeface="Arial" panose="020B0604020202020204" pitchFamily="34" charset="0"/>
              </a:rPr>
              <a:t>HERMES</a:t>
            </a:r>
          </a:p>
        </p:txBody>
      </p:sp>
    </p:spTree>
    <p:extLst>
      <p:ext uri="{BB962C8B-B14F-4D97-AF65-F5344CB8AC3E}">
        <p14:creationId xmlns:p14="http://schemas.microsoft.com/office/powerpoint/2010/main" val="1014358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993530" y="149470"/>
            <a:ext cx="6101862" cy="646331"/>
          </a:xfrm>
          <a:prstGeom prst="rect">
            <a:avLst/>
          </a:prstGeom>
          <a:noFill/>
        </p:spPr>
        <p:txBody>
          <a:bodyPr wrap="square" rtlCol="0">
            <a:spAutoFit/>
          </a:bodyPr>
          <a:lstStyle/>
          <a:p>
            <a:r>
              <a:rPr lang="pt-BR" b="1" dirty="0" smtClean="0"/>
              <a:t>A INICIAÇÃO NO TERRENO BIOLÓGICO</a:t>
            </a:r>
          </a:p>
          <a:p>
            <a:r>
              <a:rPr lang="pt-BR" b="1" dirty="0" smtClean="0"/>
              <a:t>Primeira Iniciação</a:t>
            </a:r>
            <a:endParaRPr lang="pt-BR" b="1" dirty="0"/>
          </a:p>
        </p:txBody>
      </p:sp>
      <p:sp>
        <p:nvSpPr>
          <p:cNvPr id="3" name="CaixaDeTexto 2"/>
          <p:cNvSpPr txBox="1"/>
          <p:nvPr/>
        </p:nvSpPr>
        <p:spPr>
          <a:xfrm>
            <a:off x="993530" y="888023"/>
            <a:ext cx="10410093" cy="5693866"/>
          </a:xfrm>
          <a:prstGeom prst="rect">
            <a:avLst/>
          </a:prstGeom>
          <a:noFill/>
        </p:spPr>
        <p:txBody>
          <a:bodyPr wrap="square" rtlCol="0">
            <a:spAutoFit/>
          </a:bodyPr>
          <a:lstStyle/>
          <a:p>
            <a:pPr indent="457200" algn="just"/>
            <a:r>
              <a:rPr lang="pt-BR" sz="1400" dirty="0" smtClean="0">
                <a:latin typeface="Arial" panose="020B0604020202020204" pitchFamily="34" charset="0"/>
                <a:cs typeface="Arial" panose="020B0604020202020204" pitchFamily="34" charset="0"/>
              </a:rPr>
              <a:t>Circe </a:t>
            </a:r>
            <a:r>
              <a:rPr lang="pt-BR" sz="1400" dirty="0">
                <a:latin typeface="Arial" panose="020B0604020202020204" pitchFamily="34" charset="0"/>
                <a:cs typeface="Arial" panose="020B0604020202020204" pitchFamily="34" charset="0"/>
              </a:rPr>
              <a:t>como A Iniciadora promoverá duas grandes iniciações em Odisseu na trama. A primeira delas, é situada no campo do terreno biológico, é onde está o originário, o que é </a:t>
            </a:r>
            <a:r>
              <a:rPr lang="pt-BR" sz="1400" dirty="0" err="1">
                <a:latin typeface="Arial" panose="020B0604020202020204" pitchFamily="34" charset="0"/>
                <a:cs typeface="Arial" panose="020B0604020202020204" pitchFamily="34" charset="0"/>
              </a:rPr>
              <a:t>primevo</a:t>
            </a:r>
            <a:r>
              <a:rPr lang="pt-BR" sz="1400" dirty="0">
                <a:latin typeface="Arial" panose="020B0604020202020204" pitchFamily="34" charset="0"/>
                <a:cs typeface="Arial" panose="020B0604020202020204" pitchFamily="34" charset="0"/>
              </a:rPr>
              <a:t> em nós, se refere a raiz, ao primitivo, ao arquetípico, ao DNA simbólico, impresso na sobreposição de acontecimentos comuns a espécie humana. E que ficam marcadas na história da humanidade desde tempos primordiais, uma estratificação em camadas </a:t>
            </a:r>
            <a:r>
              <a:rPr lang="pt-BR" sz="1400" dirty="0" smtClean="0">
                <a:latin typeface="Arial" panose="020B0604020202020204" pitchFamily="34" charset="0"/>
                <a:cs typeface="Arial" panose="020B0604020202020204" pitchFamily="34" charset="0"/>
              </a:rPr>
              <a:t>profundas, tanto </a:t>
            </a:r>
            <a:r>
              <a:rPr lang="pt-BR" sz="1400" dirty="0">
                <a:latin typeface="Arial" panose="020B0604020202020204" pitchFamily="34" charset="0"/>
                <a:cs typeface="Arial" panose="020B0604020202020204" pitchFamily="34" charset="0"/>
              </a:rPr>
              <a:t>do mundo interior quanto do mundo exterior da psique humana. </a:t>
            </a:r>
          </a:p>
          <a:p>
            <a:pPr indent="457200" algn="just"/>
            <a:r>
              <a:rPr lang="pt-BR" sz="1400" dirty="0">
                <a:latin typeface="Arial" panose="020B0604020202020204" pitchFamily="34" charset="0"/>
                <a:cs typeface="Arial" panose="020B0604020202020204" pitchFamily="34" charset="0"/>
              </a:rPr>
              <a:t>No encontro com Circe, Odisseu está no campo do mundo espiritual, no tempo do eterno, e é conduzido ao </a:t>
            </a:r>
            <a:r>
              <a:rPr lang="pt-BR" sz="1400" dirty="0" err="1" smtClean="0">
                <a:latin typeface="Arial" panose="020B0604020202020204" pitchFamily="34" charset="0"/>
                <a:cs typeface="Arial" panose="020B0604020202020204" pitchFamily="34" charset="0"/>
              </a:rPr>
              <a:t>inframundo</a:t>
            </a:r>
            <a:r>
              <a:rPr lang="pt-BR" sz="1400" dirty="0">
                <a:latin typeface="Arial" panose="020B0604020202020204" pitchFamily="34" charset="0"/>
                <a:cs typeface="Arial" panose="020B0604020202020204" pitchFamily="34" charset="0"/>
              </a:rPr>
              <a:t>;</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vamos tentar amarrar as pontas soltas para uma boa compreensão dessa ideia com a seguinte citação:</a:t>
            </a:r>
          </a:p>
          <a:p>
            <a:pPr indent="457200" algn="just"/>
            <a:r>
              <a:rPr lang="pt-BR" sz="1400" dirty="0">
                <a:latin typeface="Arial" panose="020B0604020202020204" pitchFamily="34" charset="0"/>
                <a:cs typeface="Arial" panose="020B0604020202020204" pitchFamily="34" charset="0"/>
              </a:rPr>
              <a:t>“Circe conduz Odisseu por duas grandes iniciações. A primeira é ao </a:t>
            </a:r>
            <a:r>
              <a:rPr lang="pt-BR" sz="1400" dirty="0" err="1">
                <a:latin typeface="Arial" panose="020B0604020202020204" pitchFamily="34" charset="0"/>
                <a:cs typeface="Arial" panose="020B0604020202020204" pitchFamily="34" charset="0"/>
              </a:rPr>
              <a:t>inframundo</a:t>
            </a:r>
            <a:r>
              <a:rPr lang="pt-BR" sz="1400" dirty="0">
                <a:latin typeface="Arial" panose="020B0604020202020204" pitchFamily="34" charset="0"/>
                <a:cs typeface="Arial" panose="020B0604020202020204" pitchFamily="34" charset="0"/>
              </a:rPr>
              <a:t>, onde os ancestrais habitam. Esta é uma iniciação que leva ao que poderíamos chamar de terreno biológico, descendo ao </a:t>
            </a:r>
            <a:r>
              <a:rPr lang="pt-BR" sz="1400" dirty="0" err="1">
                <a:latin typeface="Arial" panose="020B0604020202020204" pitchFamily="34" charset="0"/>
                <a:cs typeface="Arial" panose="020B0604020202020204" pitchFamily="34" charset="0"/>
              </a:rPr>
              <a:t>inframundo</a:t>
            </a:r>
            <a:r>
              <a:rPr lang="pt-BR" sz="1400" dirty="0">
                <a:latin typeface="Arial" panose="020B0604020202020204" pitchFamily="34" charset="0"/>
                <a:cs typeface="Arial" panose="020B0604020202020204" pitchFamily="34" charset="0"/>
              </a:rPr>
              <a:t> e ao âmbito dos espíritos ancestrais. Estes representam os poderes generativos biológicos dos quais todos nós somos produto.” (Campbell, J. p. 203)</a:t>
            </a:r>
          </a:p>
          <a:p>
            <a:pPr indent="457200" algn="just"/>
            <a:r>
              <a:rPr lang="pt-BR" sz="1400" dirty="0">
                <a:latin typeface="Arial" panose="020B0604020202020204" pitchFamily="34" charset="0"/>
                <a:cs typeface="Arial" panose="020B0604020202020204" pitchFamily="34" charset="0"/>
              </a:rPr>
              <a:t>Odisseu sacrifica um animal e o sangue atrai os espíritos; relembro que na mitologia dos povos caçadores de culto aos deuses, os seus ritos objetivam manter uma boa relação, tanto com a deidade que lhe proporciona a dadiva da caça, quanto com os próprios animais.</a:t>
            </a:r>
          </a:p>
          <a:p>
            <a:pPr indent="457200" algn="just"/>
            <a:r>
              <a:rPr lang="pt-BR" sz="1400" dirty="0">
                <a:latin typeface="Arial" panose="020B0604020202020204" pitchFamily="34" charset="0"/>
                <a:cs typeface="Arial" panose="020B0604020202020204" pitchFamily="34" charset="0"/>
              </a:rPr>
              <a:t>Entre os caçadores os ritos se apresentam a serviço de uma penitência, pois já lidam com a matança durante a </a:t>
            </a:r>
            <a:r>
              <a:rPr lang="pt-BR" sz="1400" dirty="0" smtClean="0">
                <a:latin typeface="Arial" panose="020B0604020202020204" pitchFamily="34" charset="0"/>
                <a:cs typeface="Arial" panose="020B0604020202020204" pitchFamily="34" charset="0"/>
              </a:rPr>
              <a:t>caça; </a:t>
            </a:r>
            <a:r>
              <a:rPr lang="pt-BR" sz="1400" dirty="0">
                <a:latin typeface="Arial" panose="020B0604020202020204" pitchFamily="34" charset="0"/>
                <a:cs typeface="Arial" panose="020B0604020202020204" pitchFamily="34" charset="0"/>
              </a:rPr>
              <a:t>para eles os animais se oferecem em sacrifício </a:t>
            </a:r>
            <a:r>
              <a:rPr lang="pt-BR" sz="1400" dirty="0" smtClean="0">
                <a:latin typeface="Arial" panose="020B0604020202020204" pitchFamily="34" charset="0"/>
                <a:cs typeface="Arial" panose="020B0604020202020204" pitchFamily="34" charset="0"/>
              </a:rPr>
              <a:t>voluntariamente. </a:t>
            </a:r>
            <a:r>
              <a:rPr lang="pt-BR" sz="1400" dirty="0">
                <a:latin typeface="Arial" panose="020B0604020202020204" pitchFamily="34" charset="0"/>
                <a:cs typeface="Arial" panose="020B0604020202020204" pitchFamily="34" charset="0"/>
              </a:rPr>
              <a:t>É</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uma aliança entre o caçador e o reino animal.</a:t>
            </a:r>
          </a:p>
          <a:p>
            <a:pPr indent="457200" algn="just"/>
            <a:r>
              <a:rPr lang="pt-BR" sz="1400" dirty="0">
                <a:latin typeface="Arial" panose="020B0604020202020204" pitchFamily="34" charset="0"/>
                <a:cs typeface="Arial" panose="020B0604020202020204" pitchFamily="34" charset="0"/>
              </a:rPr>
              <a:t>Já com os povos agrários de culto </a:t>
            </a:r>
            <a:r>
              <a:rPr lang="pt-BR" sz="1400" dirty="0" smtClean="0">
                <a:latin typeface="Arial" panose="020B0604020202020204" pitchFamily="34" charset="0"/>
                <a:cs typeface="Arial" panose="020B0604020202020204" pitchFamily="34" charset="0"/>
              </a:rPr>
              <a:t>a Deusa, </a:t>
            </a:r>
            <a:r>
              <a:rPr lang="pt-BR" sz="1400" dirty="0">
                <a:latin typeface="Arial" panose="020B0604020202020204" pitchFamily="34" charset="0"/>
                <a:cs typeface="Arial" panose="020B0604020202020204" pitchFamily="34" charset="0"/>
              </a:rPr>
              <a:t>se objetiva a mesma coisa, ou seja, uma boa relação com </a:t>
            </a:r>
            <a:r>
              <a:rPr lang="pt-BR" sz="1400" dirty="0" smtClean="0">
                <a:latin typeface="Arial" panose="020B0604020202020204" pitchFamily="34" charset="0"/>
                <a:cs typeface="Arial" panose="020B0604020202020204" pitchFamily="34" charset="0"/>
              </a:rPr>
              <a:t>a deidade </a:t>
            </a:r>
            <a:r>
              <a:rPr lang="pt-BR" sz="1400" dirty="0">
                <a:latin typeface="Arial" panose="020B0604020202020204" pitchFamily="34" charset="0"/>
                <a:cs typeface="Arial" panose="020B0604020202020204" pitchFamily="34" charset="0"/>
              </a:rPr>
              <a:t>e </a:t>
            </a:r>
            <a:r>
              <a:rPr lang="pt-BR" sz="1400" dirty="0" smtClean="0">
                <a:latin typeface="Arial" panose="020B0604020202020204" pitchFamily="34" charset="0"/>
                <a:cs typeface="Arial" panose="020B0604020202020204" pitchFamily="34" charset="0"/>
              </a:rPr>
              <a:t>sua dádiva, </a:t>
            </a:r>
            <a:r>
              <a:rPr lang="pt-BR" sz="1400" dirty="0">
                <a:latin typeface="Arial" panose="020B0604020202020204" pitchFamily="34" charset="0"/>
                <a:cs typeface="Arial" panose="020B0604020202020204" pitchFamily="34" charset="0"/>
              </a:rPr>
              <a:t>a aliança é com o reino vegetal, em seus ritos se faz presente o </a:t>
            </a:r>
            <a:r>
              <a:rPr lang="pt-BR" sz="1400" dirty="0" smtClean="0">
                <a:latin typeface="Arial" panose="020B0604020202020204" pitchFamily="34" charset="0"/>
                <a:cs typeface="Arial" panose="020B0604020202020204" pitchFamily="34" charset="0"/>
              </a:rPr>
              <a:t>sacrifício. </a:t>
            </a:r>
            <a:r>
              <a:rPr lang="pt-BR" sz="1400" dirty="0">
                <a:latin typeface="Arial" panose="020B0604020202020204" pitchFamily="34" charset="0"/>
                <a:cs typeface="Arial" panose="020B0604020202020204" pitchFamily="34" charset="0"/>
              </a:rPr>
              <a:t>P</a:t>
            </a:r>
            <a:r>
              <a:rPr lang="pt-BR" sz="1400" dirty="0" smtClean="0">
                <a:latin typeface="Arial" panose="020B0604020202020204" pitchFamily="34" charset="0"/>
                <a:cs typeface="Arial" panose="020B0604020202020204" pitchFamily="34" charset="0"/>
              </a:rPr>
              <a:t>ara </a:t>
            </a:r>
            <a:r>
              <a:rPr lang="pt-BR" sz="1400" dirty="0">
                <a:latin typeface="Arial" panose="020B0604020202020204" pitchFamily="34" charset="0"/>
                <a:cs typeface="Arial" panose="020B0604020202020204" pitchFamily="34" charset="0"/>
              </a:rPr>
              <a:t>a manutenção e retribuição </a:t>
            </a:r>
            <a:r>
              <a:rPr lang="pt-BR" sz="1400" dirty="0" smtClean="0">
                <a:latin typeface="Arial" panose="020B0604020202020204" pitchFamily="34" charset="0"/>
                <a:cs typeface="Arial" panose="020B0604020202020204" pitchFamily="34" charset="0"/>
              </a:rPr>
              <a:t>da dádiva concedida, </a:t>
            </a:r>
            <a:r>
              <a:rPr lang="pt-BR" sz="1400" dirty="0">
                <a:latin typeface="Arial" panose="020B0604020202020204" pitchFamily="34" charset="0"/>
                <a:cs typeface="Arial" panose="020B0604020202020204" pitchFamily="34" charset="0"/>
              </a:rPr>
              <a:t>o sangue animal </a:t>
            </a:r>
            <a:r>
              <a:rPr lang="pt-BR" sz="1400" dirty="0" smtClean="0">
                <a:latin typeface="Arial" panose="020B0604020202020204" pitchFamily="34" charset="0"/>
                <a:cs typeface="Arial" panose="020B0604020202020204" pitchFamily="34" charset="0"/>
              </a:rPr>
              <a:t>é </a:t>
            </a:r>
            <a:r>
              <a:rPr lang="pt-BR" sz="1400" dirty="0">
                <a:latin typeface="Arial" panose="020B0604020202020204" pitchFamily="34" charset="0"/>
                <a:cs typeface="Arial" panose="020B0604020202020204" pitchFamily="34" charset="0"/>
              </a:rPr>
              <a:t>levado de volta à terra.</a:t>
            </a:r>
          </a:p>
          <a:p>
            <a:pPr indent="457200" algn="just"/>
            <a:r>
              <a:rPr lang="pt-BR" sz="1400" dirty="0">
                <a:latin typeface="Arial" panose="020B0604020202020204" pitchFamily="34" charset="0"/>
                <a:cs typeface="Arial" panose="020B0604020202020204" pitchFamily="34" charset="0"/>
              </a:rPr>
              <a:t>De qualquer modo, tanto penitência quanto </a:t>
            </a:r>
            <a:r>
              <a:rPr lang="pt-BR" sz="1400" dirty="0" smtClean="0">
                <a:latin typeface="Arial" panose="020B0604020202020204" pitchFamily="34" charset="0"/>
                <a:cs typeface="Arial" panose="020B0604020202020204" pitchFamily="34" charset="0"/>
              </a:rPr>
              <a:t>sacrifício, </a:t>
            </a:r>
            <a:r>
              <a:rPr lang="pt-BR" sz="1400" dirty="0">
                <a:latin typeface="Arial" panose="020B0604020202020204" pitchFamily="34" charset="0"/>
                <a:cs typeface="Arial" panose="020B0604020202020204" pitchFamily="34" charset="0"/>
              </a:rPr>
              <a:t>era o preço a se pagar </a:t>
            </a:r>
            <a:r>
              <a:rPr lang="pt-BR" sz="1400" dirty="0" smtClean="0">
                <a:latin typeface="Arial" panose="020B0604020202020204" pitchFamily="34" charset="0"/>
                <a:cs typeface="Arial" panose="020B0604020202020204" pitchFamily="34" charset="0"/>
              </a:rPr>
              <a:t>pela dádiva divina concedida, </a:t>
            </a:r>
            <a:r>
              <a:rPr lang="pt-BR" sz="1400" dirty="0">
                <a:latin typeface="Arial" panose="020B0604020202020204" pitchFamily="34" charset="0"/>
                <a:cs typeface="Arial" panose="020B0604020202020204" pitchFamily="34" charset="0"/>
              </a:rPr>
              <a:t>tanto para o povo caçador quanto para o povo agrário.</a:t>
            </a:r>
          </a:p>
          <a:p>
            <a:pPr indent="457200" algn="just"/>
            <a:r>
              <a:rPr lang="pt-BR" sz="1400" dirty="0">
                <a:latin typeface="Arial" panose="020B0604020202020204" pitchFamily="34" charset="0"/>
                <a:cs typeface="Arial" panose="020B0604020202020204" pitchFamily="34" charset="0"/>
              </a:rPr>
              <a:t>Pensando que o poema corresponde a uma cultura indo-europeia, a atitude de Odisseu em sacrificar um animal para interagir com o </a:t>
            </a:r>
            <a:r>
              <a:rPr lang="pt-BR" sz="1400" dirty="0" err="1">
                <a:latin typeface="Arial" panose="020B0604020202020204" pitchFamily="34" charset="0"/>
                <a:cs typeface="Arial" panose="020B0604020202020204" pitchFamily="34" charset="0"/>
              </a:rPr>
              <a:t>inframundo</a:t>
            </a:r>
            <a:r>
              <a:rPr lang="pt-BR" sz="1400" dirty="0">
                <a:latin typeface="Arial" panose="020B0604020202020204" pitchFamily="34" charset="0"/>
                <a:cs typeface="Arial" panose="020B0604020202020204" pitchFamily="34" charset="0"/>
              </a:rPr>
              <a:t>, mais uma vez revela a sobreposição das raízes mitológicas e um sincretismo já estabelecido, e um encontro com a deusa assimilado.</a:t>
            </a:r>
          </a:p>
          <a:p>
            <a:pPr indent="457200" algn="just"/>
            <a:r>
              <a:rPr lang="pt-BR" sz="1400" dirty="0">
                <a:latin typeface="Arial" panose="020B0604020202020204" pitchFamily="34" charset="0"/>
                <a:cs typeface="Arial" panose="020B0604020202020204" pitchFamily="34" charset="0"/>
              </a:rPr>
              <a:t>Reiterando, são duas as grandes iniciações promovidas por Circe, e ainda estamos falando da primeira, que é esse aprofundamento na alma, porém de uma forma antecipada já temos a informação de que na segunda </a:t>
            </a:r>
            <a:r>
              <a:rPr lang="pt-BR" sz="1400" dirty="0" smtClean="0">
                <a:latin typeface="Arial" panose="020B0604020202020204" pitchFamily="34" charset="0"/>
                <a:cs typeface="Arial" panose="020B0604020202020204" pitchFamily="34" charset="0"/>
              </a:rPr>
              <a:t>iniciação, </a:t>
            </a:r>
            <a:r>
              <a:rPr lang="pt-BR" sz="1400" dirty="0">
                <a:latin typeface="Arial" panose="020B0604020202020204" pitchFamily="34" charset="0"/>
                <a:cs typeface="Arial" panose="020B0604020202020204" pitchFamily="34" charset="0"/>
              </a:rPr>
              <a:t>Odisseu será exposto a luz da consciência. </a:t>
            </a:r>
          </a:p>
        </p:txBody>
      </p:sp>
    </p:spTree>
    <p:extLst>
      <p:ext uri="{BB962C8B-B14F-4D97-AF65-F5344CB8AC3E}">
        <p14:creationId xmlns:p14="http://schemas.microsoft.com/office/powerpoint/2010/main" val="757733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615462" y="615461"/>
            <a:ext cx="11095892" cy="5678478"/>
          </a:xfrm>
          <a:prstGeom prst="rect">
            <a:avLst/>
          </a:prstGeom>
          <a:noFill/>
        </p:spPr>
        <p:txBody>
          <a:bodyPr wrap="square" rtlCol="0">
            <a:spAutoFit/>
          </a:bodyPr>
          <a:lstStyle/>
          <a:p>
            <a:pPr indent="457200" algn="just"/>
            <a:r>
              <a:rPr lang="pt-BR" sz="1100" dirty="0">
                <a:latin typeface="Arial" panose="020B0604020202020204" pitchFamily="34" charset="0"/>
                <a:cs typeface="Arial" panose="020B0604020202020204" pitchFamily="34" charset="0"/>
              </a:rPr>
              <a:t>O sacrifício feito por Odisseu atrai dois espíritos, o primeiro é o do jovem </a:t>
            </a:r>
            <a:r>
              <a:rPr lang="pt-BR" sz="1100" dirty="0" err="1">
                <a:latin typeface="Arial" panose="020B0604020202020204" pitchFamily="34" charset="0"/>
                <a:cs typeface="Arial" panose="020B0604020202020204" pitchFamily="34" charset="0"/>
              </a:rPr>
              <a:t>Elpenor</a:t>
            </a:r>
            <a:r>
              <a:rPr lang="pt-BR" sz="1100" dirty="0">
                <a:latin typeface="Arial" panose="020B0604020202020204" pitchFamily="34" charset="0"/>
                <a:cs typeface="Arial" panose="020B0604020202020204" pitchFamily="34" charset="0"/>
              </a:rPr>
              <a:t>, timoneiro de um dos navios afundados pelos </a:t>
            </a:r>
            <a:r>
              <a:rPr lang="pt-BR" sz="1100" dirty="0" err="1">
                <a:latin typeface="Arial" panose="020B0604020202020204" pitchFamily="34" charset="0"/>
                <a:cs typeface="Arial" panose="020B0604020202020204" pitchFamily="34" charset="0"/>
              </a:rPr>
              <a:t>lestrigões</a:t>
            </a:r>
            <a:r>
              <a:rPr lang="pt-BR" sz="1100" dirty="0">
                <a:latin typeface="Arial" panose="020B0604020202020204" pitchFamily="34" charset="0"/>
                <a:cs typeface="Arial" panose="020B0604020202020204" pitchFamily="34" charset="0"/>
              </a:rPr>
              <a:t>, mas é uma aparição fantasmagórica, como uma sombra trêmula, isto quer dizer que este conteúdo inconsciente está mais longe do limiar da consciência. </a:t>
            </a:r>
          </a:p>
          <a:p>
            <a:pPr indent="457200" algn="just"/>
            <a:r>
              <a:rPr lang="pt-BR" sz="1100" dirty="0">
                <a:latin typeface="Arial" panose="020B0604020202020204" pitchFamily="34" charset="0"/>
                <a:cs typeface="Arial" panose="020B0604020202020204" pitchFamily="34" charset="0"/>
              </a:rPr>
              <a:t>No mundo onírico quando um conteúdo inconsciente precisa alcançar a consciência, ele vem com uma clareza indiscutível, então quando o segundo espirito, que é o espírito de Tirésias se apresenta, ou melhor, quando a personificação de um conteúdo inconsciente a ser assimilado se apresenta à consciência, que é sempre o caso, há uma lição a ser aprendida, ou uma natureza a ser </a:t>
            </a:r>
            <a:r>
              <a:rPr lang="pt-BR" sz="1100" dirty="0" smtClean="0">
                <a:latin typeface="Arial" panose="020B0604020202020204" pitchFamily="34" charset="0"/>
                <a:cs typeface="Arial" panose="020B0604020202020204" pitchFamily="34" charset="0"/>
              </a:rPr>
              <a:t>respeitada, </a:t>
            </a:r>
            <a:r>
              <a:rPr lang="pt-BR" sz="1100" dirty="0">
                <a:latin typeface="Arial" panose="020B0604020202020204" pitchFamily="34" charset="0"/>
                <a:cs typeface="Arial" panose="020B0604020202020204" pitchFamily="34" charset="0"/>
              </a:rPr>
              <a:t>ou uma ordem divina ao </a:t>
            </a:r>
            <a:r>
              <a:rPr lang="pt-BR" sz="1100" dirty="0" smtClean="0">
                <a:latin typeface="Arial" panose="020B0604020202020204" pitchFamily="34" charset="0"/>
                <a:cs typeface="Arial" panose="020B0604020202020204" pitchFamily="34" charset="0"/>
              </a:rPr>
              <a:t>qual devemos </a:t>
            </a:r>
            <a:r>
              <a:rPr lang="pt-BR" sz="1100" dirty="0">
                <a:latin typeface="Arial" panose="020B0604020202020204" pitchFamily="34" charset="0"/>
                <a:cs typeface="Arial" panose="020B0604020202020204" pitchFamily="34" charset="0"/>
              </a:rPr>
              <a:t>nos </a:t>
            </a:r>
            <a:r>
              <a:rPr lang="pt-BR" sz="1100" dirty="0" smtClean="0">
                <a:latin typeface="Arial" panose="020B0604020202020204" pitchFamily="34" charset="0"/>
                <a:cs typeface="Arial" panose="020B0604020202020204" pitchFamily="34" charset="0"/>
              </a:rPr>
              <a:t>submeter, </a:t>
            </a:r>
            <a:r>
              <a:rPr lang="pt-BR" sz="1100" dirty="0">
                <a:latin typeface="Arial" panose="020B0604020202020204" pitchFamily="34" charset="0"/>
                <a:cs typeface="Arial" panose="020B0604020202020204" pitchFamily="34" charset="0"/>
              </a:rPr>
              <a:t>ele se apresenta intensamente; não resta dúvidas, Tirésias é uma presença tridimensional.</a:t>
            </a:r>
          </a:p>
          <a:p>
            <a:pPr indent="457200" algn="just"/>
            <a:r>
              <a:rPr lang="pt-BR" sz="1100" dirty="0">
                <a:latin typeface="Arial" panose="020B0604020202020204" pitchFamily="34" charset="0"/>
                <a:cs typeface="Arial" panose="020B0604020202020204" pitchFamily="34" charset="0"/>
              </a:rPr>
              <a:t>Tirésias é a personificação de um conteúdo que vem ao encontro da direção que estamos tomando no poema desde de sempre, a de colocar as duas grandezas solar e lunar em contato com sua própria capacidade de se relacionar, para oferecer sua própria </a:t>
            </a:r>
            <a:r>
              <a:rPr lang="pt-BR" sz="1100" dirty="0" smtClean="0">
                <a:latin typeface="Arial" panose="020B0604020202020204" pitchFamily="34" charset="0"/>
                <a:cs typeface="Arial" panose="020B0604020202020204" pitchFamily="34" charset="0"/>
              </a:rPr>
              <a:t>dádiva </a:t>
            </a:r>
            <a:r>
              <a:rPr lang="pt-BR" sz="1100" dirty="0">
                <a:latin typeface="Arial" panose="020B0604020202020204" pitchFamily="34" charset="0"/>
                <a:cs typeface="Arial" panose="020B0604020202020204" pitchFamily="34" charset="0"/>
              </a:rPr>
              <a:t>um ao outro, este é o grande objetivo da </a:t>
            </a:r>
            <a:r>
              <a:rPr lang="pt-BR" sz="1100" dirty="0" smtClean="0">
                <a:latin typeface="Arial" panose="020B0604020202020204" pitchFamily="34" charset="0"/>
                <a:cs typeface="Arial" panose="020B0604020202020204" pitchFamily="34" charset="0"/>
              </a:rPr>
              <a:t>Iniciação</a:t>
            </a:r>
            <a:r>
              <a:rPr lang="pt-BR" sz="1100" dirty="0">
                <a:latin typeface="Arial" panose="020B0604020202020204" pitchFamily="34" charset="0"/>
                <a:cs typeface="Arial" panose="020B0604020202020204" pitchFamily="34" charset="0"/>
              </a:rPr>
              <a:t>. Vou trazer agora o trecho correspondente:</a:t>
            </a:r>
          </a:p>
          <a:p>
            <a:pPr indent="457200" algn="just"/>
            <a:r>
              <a:rPr lang="pt-BR" sz="1100" dirty="0">
                <a:latin typeface="Arial" panose="020B0604020202020204" pitchFamily="34" charset="0"/>
                <a:cs typeface="Arial" panose="020B0604020202020204" pitchFamily="34" charset="0"/>
              </a:rPr>
              <a:t>“A estória de Tirésias é sempre divertida. Certo dia ele ia passeando pela floresta quando encontrou duas serpentes que copulavam. Ele pôs seu cajado entre as duas e foi </a:t>
            </a:r>
            <a:r>
              <a:rPr lang="pt-BR" sz="1100" dirty="0" smtClean="0">
                <a:latin typeface="Arial" panose="020B0604020202020204" pitchFamily="34" charset="0"/>
                <a:cs typeface="Arial" panose="020B0604020202020204" pitchFamily="34" charset="0"/>
              </a:rPr>
              <a:t>transformado </a:t>
            </a:r>
            <a:r>
              <a:rPr lang="pt-BR" sz="1100" dirty="0">
                <a:latin typeface="Arial" panose="020B0604020202020204" pitchFamily="34" charset="0"/>
                <a:cs typeface="Arial" panose="020B0604020202020204" pitchFamily="34" charset="0"/>
              </a:rPr>
              <a:t>em mulher. Então ele viveu como mulher por oito anos. Certo dia ela ia andando pelo bosque e se deparou com duas serpentes copulando. Quando colocou seu cajado entre elas, foi transformada em homem de novo.</a:t>
            </a:r>
          </a:p>
          <a:p>
            <a:pPr indent="457200" algn="just"/>
            <a:r>
              <a:rPr lang="pt-BR" sz="1100" dirty="0">
                <a:latin typeface="Arial" panose="020B0604020202020204" pitchFamily="34" charset="0"/>
                <a:cs typeface="Arial" panose="020B0604020202020204" pitchFamily="34" charset="0"/>
              </a:rPr>
              <a:t>Um belo dia, lá no alto e ensolarado Olimpo, Hera e Zeus discutiam quem tinha mais prazer durante o sexo, se o homem ou a mulher. ‘Bem’, diziam eles, ‘você está daquele lado, eu estou desse lado, como vamos saber? Ah! Vamos perguntar a Tirésias!’</a:t>
            </a:r>
          </a:p>
          <a:p>
            <a:pPr indent="457200" algn="just"/>
            <a:r>
              <a:rPr lang="pt-BR" sz="1100" dirty="0">
                <a:latin typeface="Arial" panose="020B0604020202020204" pitchFamily="34" charset="0"/>
                <a:cs typeface="Arial" panose="020B0604020202020204" pitchFamily="34" charset="0"/>
              </a:rPr>
              <a:t>Mandaram chamar Tirésias e ele respondeu: ‘Ora, é a mulher, nove vezes mais’. Por alguma razão (que antes eu não compreendia), Hera não gostou da resposta e cegou Tirésias. Zeus sentiu certa responsabilidade pelo fato e deu a Tirésias o poder da profecia. Cego às superfícies meramente fenomênicas, Tirésias intuía as formas morfológicas subjacentes das quais derivam todas as coisas.</a:t>
            </a:r>
          </a:p>
          <a:p>
            <a:pPr indent="457200" algn="just"/>
            <a:r>
              <a:rPr lang="pt-BR" sz="1100" dirty="0">
                <a:latin typeface="Arial" panose="020B0604020202020204" pitchFamily="34" charset="0"/>
                <a:cs typeface="Arial" panose="020B0604020202020204" pitchFamily="34" charset="0"/>
              </a:rPr>
              <a:t>Mas, porque Hera ficou zangada? Depois de uma das minhas palestras sobre esse assunto, uma senhora me procurou e disse: ‘Eu sei porque Hera ficou irritada’.</a:t>
            </a:r>
          </a:p>
          <a:p>
            <a:pPr indent="457200" algn="just"/>
            <a:r>
              <a:rPr lang="pt-BR" sz="1100" dirty="0">
                <a:latin typeface="Arial" panose="020B0604020202020204" pitchFamily="34" charset="0"/>
                <a:cs typeface="Arial" panose="020B0604020202020204" pitchFamily="34" charset="0"/>
              </a:rPr>
              <a:t>‘Estou sempre disposto a aprender’, respondi.</a:t>
            </a:r>
          </a:p>
          <a:p>
            <a:pPr indent="457200" algn="just"/>
            <a:r>
              <a:rPr lang="pt-BR" sz="1100" dirty="0">
                <a:latin typeface="Arial" panose="020B0604020202020204" pitchFamily="34" charset="0"/>
                <a:cs typeface="Arial" panose="020B0604020202020204" pitchFamily="34" charset="0"/>
              </a:rPr>
              <a:t>Então ela disse: ‘É porque daquele momento em diante ela não pôde mais dizer a Zeus ‘Estou fazendo isso por você, querido’’. (Campbell, J. p. 204)</a:t>
            </a:r>
          </a:p>
          <a:p>
            <a:pPr indent="457200" algn="just"/>
            <a:r>
              <a:rPr lang="pt-BR" sz="1100" dirty="0">
                <a:latin typeface="Arial" panose="020B0604020202020204" pitchFamily="34" charset="0"/>
                <a:cs typeface="Arial" panose="020B0604020202020204" pitchFamily="34" charset="0"/>
              </a:rPr>
              <a:t>Dois pontos a serem destacados, primeiro o de Tirésias realmente estar numa posição privilegiada, a de ter uma visão de mundo dentro de uma totalidade, ou seja, ter </a:t>
            </a:r>
            <a:r>
              <a:rPr lang="pt-BR" sz="1100" dirty="0" smtClean="0">
                <a:latin typeface="Arial" panose="020B0604020202020204" pitchFamily="34" charset="0"/>
                <a:cs typeface="Arial" panose="020B0604020202020204" pitchFamily="34" charset="0"/>
              </a:rPr>
              <a:t> </a:t>
            </a:r>
            <a:r>
              <a:rPr lang="pt-BR" sz="1100" dirty="0">
                <a:latin typeface="Arial" panose="020B0604020202020204" pitchFamily="34" charset="0"/>
                <a:cs typeface="Arial" panose="020B0604020202020204" pitchFamily="34" charset="0"/>
              </a:rPr>
              <a:t>uma visão do ponto de vista do feminino </a:t>
            </a:r>
            <a:r>
              <a:rPr lang="pt-BR" sz="1100" dirty="0" smtClean="0">
                <a:latin typeface="Arial" panose="020B0604020202020204" pitchFamily="34" charset="0"/>
                <a:cs typeface="Arial" panose="020B0604020202020204" pitchFamily="34" charset="0"/>
              </a:rPr>
              <a:t>tanto quanto </a:t>
            </a:r>
            <a:r>
              <a:rPr lang="pt-BR" sz="1100" dirty="0">
                <a:latin typeface="Arial" panose="020B0604020202020204" pitchFamily="34" charset="0"/>
                <a:cs typeface="Arial" panose="020B0604020202020204" pitchFamily="34" charset="0"/>
              </a:rPr>
              <a:t>do ponto de vista do masculino. </a:t>
            </a:r>
          </a:p>
          <a:p>
            <a:pPr indent="457200" algn="just"/>
            <a:r>
              <a:rPr lang="pt-BR" sz="1100" dirty="0">
                <a:latin typeface="Arial" panose="020B0604020202020204" pitchFamily="34" charset="0"/>
                <a:cs typeface="Arial" panose="020B0604020202020204" pitchFamily="34" charset="0"/>
              </a:rPr>
              <a:t>Ótimo! está tudo certo. Mas no que diz respeito a solução apontada pela senhora da </a:t>
            </a:r>
            <a:r>
              <a:rPr lang="pt-BR" sz="1100" dirty="0" smtClean="0">
                <a:latin typeface="Arial" panose="020B0604020202020204" pitchFamily="34" charset="0"/>
                <a:cs typeface="Arial" panose="020B0604020202020204" pitchFamily="34" charset="0"/>
              </a:rPr>
              <a:t>plateia</a:t>
            </a:r>
            <a:r>
              <a:rPr lang="pt-BR" sz="1100" dirty="0">
                <a:latin typeface="Arial" panose="020B0604020202020204" pitchFamily="34" charset="0"/>
                <a:cs typeface="Arial" panose="020B0604020202020204" pitchFamily="34" charset="0"/>
              </a:rPr>
              <a:t>, esta poderia ser muito bem a fala de uma porção do feminino em qualquer pessoa; já vi esta mesma fala sair da boca de homens, embora seja grandemente possível estarem possuídos por sua energia feminina, contaminada por algum conteúdo tóxico.</a:t>
            </a:r>
          </a:p>
          <a:p>
            <a:pPr indent="457200" algn="just"/>
            <a:r>
              <a:rPr lang="pt-BR" sz="1100" dirty="0">
                <a:latin typeface="Arial" panose="020B0604020202020204" pitchFamily="34" charset="0"/>
                <a:cs typeface="Arial" panose="020B0604020202020204" pitchFamily="34" charset="0"/>
              </a:rPr>
              <a:t>A próxima citação, trata da assimilação por parte das duas grandezas, mutuamente, ao qual </a:t>
            </a:r>
            <a:r>
              <a:rPr lang="pt-BR" sz="1100" dirty="0" smtClean="0">
                <a:latin typeface="Arial" panose="020B0604020202020204" pitchFamily="34" charset="0"/>
                <a:cs typeface="Arial" panose="020B0604020202020204" pitchFamily="34" charset="0"/>
              </a:rPr>
              <a:t>tenho, no íntimo como </a:t>
            </a:r>
            <a:r>
              <a:rPr lang="pt-BR" sz="1100" dirty="0">
                <a:latin typeface="Arial" panose="020B0604020202020204" pitchFamily="34" charset="0"/>
                <a:cs typeface="Arial" panose="020B0604020202020204" pitchFamily="34" charset="0"/>
              </a:rPr>
              <a:t>uma hipótese conclusiva da jornada de Odisseu, e também como um profundo desejo do coração. Então o objetivo da primeira iniciação de Odisseu promovida por Circe é como segue:</a:t>
            </a:r>
          </a:p>
          <a:p>
            <a:pPr indent="457200" algn="just"/>
            <a:r>
              <a:rPr lang="pt-BR" sz="1100" dirty="0">
                <a:latin typeface="Arial" panose="020B0604020202020204" pitchFamily="34" charset="0"/>
                <a:cs typeface="Arial" panose="020B0604020202020204" pitchFamily="34" charset="0"/>
              </a:rPr>
              <a:t>“Tirésias é o informante e o representante desse poder que constitui o problema a ser enfrentado por Odisseu: o homem não como dominador, mas como parceiro e contraparte correspondente à outra metade do andrógino formado por homem e mulher.” (Campbell, J. p. 204)</a:t>
            </a:r>
          </a:p>
          <a:p>
            <a:pPr indent="457200" algn="just"/>
            <a:r>
              <a:rPr lang="pt-BR" sz="1100" dirty="0">
                <a:latin typeface="Arial" panose="020B0604020202020204" pitchFamily="34" charset="0"/>
                <a:cs typeface="Arial" panose="020B0604020202020204" pitchFamily="34" charset="0"/>
              </a:rPr>
              <a:t>A problemática se eleva quando além de parceiro e contraparte, as representações </a:t>
            </a:r>
            <a:r>
              <a:rPr lang="pt-BR" sz="1100" dirty="0" smtClean="0">
                <a:latin typeface="Arial" panose="020B0604020202020204" pitchFamily="34" charset="0"/>
                <a:cs typeface="Arial" panose="020B0604020202020204" pitchFamily="34" charset="0"/>
              </a:rPr>
              <a:t>do feminino </a:t>
            </a:r>
            <a:r>
              <a:rPr lang="pt-BR" sz="1100" dirty="0">
                <a:latin typeface="Arial" panose="020B0604020202020204" pitchFamily="34" charset="0"/>
                <a:cs typeface="Arial" panose="020B0604020202020204" pitchFamily="34" charset="0"/>
              </a:rPr>
              <a:t>e do masculino podem transcender em Um, como esclarece a próxima citação:</a:t>
            </a:r>
          </a:p>
          <a:p>
            <a:pPr indent="457200" algn="just"/>
            <a:r>
              <a:rPr lang="pt-BR" sz="1100" dirty="0">
                <a:latin typeface="Arial" panose="020B0604020202020204" pitchFamily="34" charset="0"/>
                <a:cs typeface="Arial" panose="020B0604020202020204" pitchFamily="34" charset="0"/>
              </a:rPr>
              <a:t>“Essa primeira iniciação pela qual Odisseu passa, conduzido por Circe, se dá, portanto, no campo biológico. É uma viagem pelo </a:t>
            </a:r>
            <a:r>
              <a:rPr lang="pt-BR" sz="1100" dirty="0" err="1">
                <a:latin typeface="Arial" panose="020B0604020202020204" pitchFamily="34" charset="0"/>
                <a:cs typeface="Arial" panose="020B0604020202020204" pitchFamily="34" charset="0"/>
              </a:rPr>
              <a:t>inframundo</a:t>
            </a:r>
            <a:r>
              <a:rPr lang="pt-BR" sz="1100" dirty="0">
                <a:latin typeface="Arial" panose="020B0604020202020204" pitchFamily="34" charset="0"/>
                <a:cs typeface="Arial" panose="020B0604020202020204" pitchFamily="34" charset="0"/>
              </a:rPr>
              <a:t>, um encontro com os ancestrais e a percepção de que homem e mulher são transcendentalmente um. De modo que Odisseu volta e diz a Circe: ‘Bem, eu aprendi essa lição’.” (Campbell, J. p. 204)</a:t>
            </a:r>
          </a:p>
        </p:txBody>
      </p:sp>
    </p:spTree>
    <p:extLst>
      <p:ext uri="{BB962C8B-B14F-4D97-AF65-F5344CB8AC3E}">
        <p14:creationId xmlns:p14="http://schemas.microsoft.com/office/powerpoint/2010/main" val="355582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6620608" y="5627077"/>
            <a:ext cx="4607169" cy="215444"/>
          </a:xfrm>
          <a:prstGeom prst="rect">
            <a:avLst/>
          </a:prstGeom>
          <a:noFill/>
        </p:spPr>
        <p:txBody>
          <a:bodyPr wrap="square" rtlCol="0">
            <a:spAutoFit/>
          </a:bodyPr>
          <a:lstStyle/>
          <a:p>
            <a:r>
              <a:rPr lang="pt-BR" sz="800"/>
              <a:t>https://www.wikidata.org/wiki/Q107526701</a:t>
            </a:r>
            <a:endParaRPr lang="pt-BR" sz="8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661" y="964261"/>
            <a:ext cx="5925283" cy="4557309"/>
          </a:xfrm>
          <a:prstGeom prst="rect">
            <a:avLst/>
          </a:prstGeom>
        </p:spPr>
      </p:pic>
    </p:spTree>
    <p:extLst>
      <p:ext uri="{BB962C8B-B14F-4D97-AF65-F5344CB8AC3E}">
        <p14:creationId xmlns:p14="http://schemas.microsoft.com/office/powerpoint/2010/main" val="2493101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896815" y="268134"/>
            <a:ext cx="9323158" cy="584775"/>
          </a:xfrm>
          <a:prstGeom prst="rect">
            <a:avLst/>
          </a:prstGeom>
          <a:noFill/>
        </p:spPr>
        <p:txBody>
          <a:bodyPr wrap="square" rtlCol="0">
            <a:spAutoFit/>
          </a:bodyPr>
          <a:lstStyle/>
          <a:p>
            <a:r>
              <a:rPr lang="pt-BR" b="1" dirty="0" smtClean="0">
                <a:latin typeface="Arial" panose="020B0604020202020204" pitchFamily="34" charset="0"/>
                <a:cs typeface="Arial" panose="020B0604020202020204" pitchFamily="34" charset="0"/>
              </a:rPr>
              <a:t>A SEGUNDA INICIAÇÃO</a:t>
            </a:r>
          </a:p>
          <a:p>
            <a:r>
              <a:rPr lang="pt-BR" sz="1400" b="1" dirty="0" smtClean="0">
                <a:latin typeface="Arial" panose="020B0604020202020204" pitchFamily="34" charset="0"/>
                <a:cs typeface="Arial" panose="020B0604020202020204" pitchFamily="34" charset="0"/>
              </a:rPr>
              <a:t>Consciência Lunar e Consciência Solar</a:t>
            </a:r>
          </a:p>
        </p:txBody>
      </p:sp>
      <p:sp>
        <p:nvSpPr>
          <p:cNvPr id="3" name="Retângulo 2"/>
          <p:cNvSpPr/>
          <p:nvPr/>
        </p:nvSpPr>
        <p:spPr>
          <a:xfrm>
            <a:off x="9013923" y="6076716"/>
            <a:ext cx="2769600" cy="338554"/>
          </a:xfrm>
          <a:prstGeom prst="rect">
            <a:avLst/>
          </a:prstGeom>
        </p:spPr>
        <p:txBody>
          <a:bodyPr wrap="square">
            <a:spAutoFit/>
          </a:bodyPr>
          <a:lstStyle/>
          <a:p>
            <a:r>
              <a:rPr lang="pt-BR" sz="800" dirty="0"/>
              <a:t>https://en.wikipedia.org/wiki/File:George_Romney_-_Lady_Hamilton_as_Circe_2.jpg</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398" y="852909"/>
            <a:ext cx="3286125" cy="5238750"/>
          </a:xfrm>
          <a:prstGeom prst="rect">
            <a:avLst/>
          </a:prstGeom>
        </p:spPr>
      </p:pic>
      <p:sp>
        <p:nvSpPr>
          <p:cNvPr id="8" name="CaixaDeTexto 7"/>
          <p:cNvSpPr txBox="1"/>
          <p:nvPr/>
        </p:nvSpPr>
        <p:spPr>
          <a:xfrm>
            <a:off x="896815" y="852909"/>
            <a:ext cx="7016262" cy="5262979"/>
          </a:xfrm>
          <a:prstGeom prst="rect">
            <a:avLst/>
          </a:prstGeom>
          <a:noFill/>
        </p:spPr>
        <p:txBody>
          <a:bodyPr wrap="square" rtlCol="0">
            <a:spAutoFit/>
          </a:bodyPr>
          <a:lstStyle/>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Em </a:t>
            </a:r>
            <a:r>
              <a:rPr lang="pt-BR" sz="1400" dirty="0">
                <a:latin typeface="Arial" panose="020B0604020202020204" pitchFamily="34" charset="0"/>
                <a:cs typeface="Arial" panose="020B0604020202020204" pitchFamily="34" charset="0"/>
              </a:rPr>
              <a:t>conexão ao pensamento da psicologia profunda, a sequência de acontecimentos que reporto a seguir, reforça a posição do inconsciente </a:t>
            </a:r>
            <a:r>
              <a:rPr lang="pt-BR" sz="1400" dirty="0" smtClean="0">
                <a:latin typeface="Arial" panose="020B0604020202020204" pitchFamily="34" charset="0"/>
                <a:cs typeface="Arial" panose="020B0604020202020204" pitchFamily="34" charset="0"/>
              </a:rPr>
              <a:t>como </a:t>
            </a:r>
            <a:r>
              <a:rPr lang="pt-BR" sz="1400" dirty="0">
                <a:latin typeface="Arial" panose="020B0604020202020204" pitchFamily="34" charset="0"/>
                <a:cs typeface="Arial" panose="020B0604020202020204" pitchFamily="34" charset="0"/>
              </a:rPr>
              <a:t>fonte de onde a consciência </a:t>
            </a:r>
            <a:r>
              <a:rPr lang="pt-BR" sz="1400" dirty="0" smtClean="0">
                <a:latin typeface="Arial" panose="020B0604020202020204" pitchFamily="34" charset="0"/>
                <a:cs typeface="Arial" panose="020B0604020202020204" pitchFamily="34" charset="0"/>
              </a:rPr>
              <a:t>possa se </a:t>
            </a:r>
            <a:r>
              <a:rPr lang="pt-BR" sz="1400" dirty="0">
                <a:latin typeface="Arial" panose="020B0604020202020204" pitchFamily="34" charset="0"/>
                <a:cs typeface="Arial" panose="020B0604020202020204" pitchFamily="34" charset="0"/>
              </a:rPr>
              <a:t>nutrir de </a:t>
            </a:r>
            <a:r>
              <a:rPr lang="pt-BR" sz="1400" dirty="0" smtClean="0">
                <a:latin typeface="Arial" panose="020B0604020202020204" pitchFamily="34" charset="0"/>
                <a:cs typeface="Arial" panose="020B0604020202020204" pitchFamily="34" charset="0"/>
              </a:rPr>
              <a:t>elementos, que podem vir a </a:t>
            </a:r>
            <a:r>
              <a:rPr lang="pt-BR" sz="1400" dirty="0">
                <a:latin typeface="Arial" panose="020B0604020202020204" pitchFamily="34" charset="0"/>
                <a:cs typeface="Arial" panose="020B0604020202020204" pitchFamily="34" charset="0"/>
              </a:rPr>
              <a:t>constituir </a:t>
            </a:r>
            <a:r>
              <a:rPr lang="pt-BR" sz="1400" dirty="0" smtClean="0">
                <a:latin typeface="Arial" panose="020B0604020202020204" pitchFamily="34" charset="0"/>
                <a:cs typeface="Arial" panose="020B0604020202020204" pitchFamily="34" charset="0"/>
              </a:rPr>
              <a:t>um </a:t>
            </a:r>
            <a:r>
              <a:rPr lang="pt-BR" sz="1400" dirty="0">
                <a:latin typeface="Arial" panose="020B0604020202020204" pitchFamily="34" charset="0"/>
                <a:cs typeface="Arial" panose="020B0604020202020204" pitchFamily="34" charset="0"/>
              </a:rPr>
              <a:t>“Eu” na consciência, isto configura mais uma vez a importância do trabalho </a:t>
            </a:r>
            <a:r>
              <a:rPr lang="pt-BR" sz="1400" dirty="0" smtClean="0">
                <a:latin typeface="Arial" panose="020B0604020202020204" pitchFamily="34" charset="0"/>
                <a:cs typeface="Arial" panose="020B0604020202020204" pitchFamily="34" charset="0"/>
              </a:rPr>
              <a:t>do autoconhecimento, </a:t>
            </a:r>
            <a:r>
              <a:rPr lang="pt-BR" sz="1400" dirty="0">
                <a:latin typeface="Arial" panose="020B0604020202020204" pitchFamily="34" charset="0"/>
                <a:cs typeface="Arial" panose="020B0604020202020204" pitchFamily="34" charset="0"/>
              </a:rPr>
              <a:t>que a mitologia e a psicologia prestam a humanidade</a:t>
            </a:r>
            <a:r>
              <a:rPr lang="pt-BR" sz="1400" dirty="0" smtClean="0">
                <a:latin typeface="Arial" panose="020B0604020202020204" pitchFamily="34" charset="0"/>
                <a:cs typeface="Arial" panose="020B0604020202020204" pitchFamily="34" charset="0"/>
              </a:rPr>
              <a:t>.</a:t>
            </a:r>
          </a:p>
          <a:p>
            <a:pPr indent="457200" algn="just"/>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Circe é filha do deus Sol, </a:t>
            </a:r>
            <a:r>
              <a:rPr lang="pt-BR" sz="1400" dirty="0" err="1">
                <a:latin typeface="Arial" panose="020B0604020202020204" pitchFamily="34" charset="0"/>
                <a:cs typeface="Arial" panose="020B0604020202020204" pitchFamily="34" charset="0"/>
              </a:rPr>
              <a:t>Febo</a:t>
            </a:r>
            <a:r>
              <a:rPr lang="pt-BR" sz="1400" dirty="0">
                <a:latin typeface="Arial" panose="020B0604020202020204" pitchFamily="34" charset="0"/>
                <a:cs typeface="Arial" panose="020B0604020202020204" pitchFamily="34" charset="0"/>
              </a:rPr>
              <a:t> Apolo e ela mesma mostrará a Odisseu o caminho até a Ilha de seu pai. Com a primeira Iniciação da </a:t>
            </a:r>
            <a:r>
              <a:rPr lang="pt-BR" sz="1400" dirty="0" smtClean="0">
                <a:latin typeface="Arial" panose="020B0604020202020204" pitchFamily="34" charset="0"/>
                <a:cs typeface="Arial" panose="020B0604020202020204" pitchFamily="34" charset="0"/>
              </a:rPr>
              <a:t>Deusa</a:t>
            </a:r>
            <a:r>
              <a:rPr lang="pt-BR" sz="1400" dirty="0">
                <a:latin typeface="Arial" panose="020B0604020202020204" pitchFamily="34" charset="0"/>
                <a:cs typeface="Arial" panose="020B0604020202020204" pitchFamily="34" charset="0"/>
              </a:rPr>
              <a:t>, Odisseu está iniciado no campo biológico de nossa humanidade, iniciado no “saber” sobre as camadas profundas do </a:t>
            </a:r>
            <a:r>
              <a:rPr lang="pt-BR" sz="1400" dirty="0" err="1">
                <a:latin typeface="Arial" panose="020B0604020202020204" pitchFamily="34" charset="0"/>
                <a:cs typeface="Arial" panose="020B0604020202020204" pitchFamily="34" charset="0"/>
              </a:rPr>
              <a:t>inframundo</a:t>
            </a:r>
            <a:r>
              <a:rPr lang="pt-BR" sz="1400" dirty="0">
                <a:latin typeface="Arial" panose="020B0604020202020204" pitchFamily="34" charset="0"/>
                <a:cs typeface="Arial" panose="020B0604020202020204" pitchFamily="34" charset="0"/>
              </a:rPr>
              <a:t>, morada dos ancestrais e agora seu próximo </a:t>
            </a:r>
            <a:r>
              <a:rPr lang="pt-BR" sz="1400" dirty="0" smtClean="0">
                <a:latin typeface="Arial" panose="020B0604020202020204" pitchFamily="34" charset="0"/>
                <a:cs typeface="Arial" panose="020B0604020202020204" pitchFamily="34" charset="0"/>
              </a:rPr>
              <a:t>desafio, é </a:t>
            </a:r>
            <a:r>
              <a:rPr lang="pt-BR" sz="1400" dirty="0">
                <a:latin typeface="Arial" panose="020B0604020202020204" pitchFamily="34" charset="0"/>
                <a:cs typeface="Arial" panose="020B0604020202020204" pitchFamily="34" charset="0"/>
              </a:rPr>
              <a:t>que será apresentado pela </a:t>
            </a:r>
            <a:r>
              <a:rPr lang="pt-BR" sz="1400" dirty="0" smtClean="0">
                <a:latin typeface="Arial" panose="020B0604020202020204" pitchFamily="34" charset="0"/>
                <a:cs typeface="Arial" panose="020B0604020202020204" pitchFamily="34" charset="0"/>
              </a:rPr>
              <a:t>Deusa </a:t>
            </a:r>
            <a:r>
              <a:rPr lang="pt-BR" sz="1400" dirty="0">
                <a:latin typeface="Arial" panose="020B0604020202020204" pitchFamily="34" charset="0"/>
                <a:cs typeface="Arial" panose="020B0604020202020204" pitchFamily="34" charset="0"/>
              </a:rPr>
              <a:t>à luz da consciência</a:t>
            </a:r>
            <a:r>
              <a:rPr lang="pt-BR" sz="1400" dirty="0" smtClean="0">
                <a:latin typeface="Arial" panose="020B0604020202020204" pitchFamily="34" charset="0"/>
                <a:cs typeface="Arial" panose="020B0604020202020204" pitchFamily="34" charset="0"/>
              </a:rPr>
              <a:t>.</a:t>
            </a:r>
          </a:p>
          <a:p>
            <a:pPr indent="457200" algn="just"/>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Mas, não uma consciência qualquer, é uma consciência transformada, então a proposta da segunda </a:t>
            </a:r>
            <a:r>
              <a:rPr lang="pt-BR" sz="1400" dirty="0" smtClean="0">
                <a:latin typeface="Arial" panose="020B0604020202020204" pitchFamily="34" charset="0"/>
                <a:cs typeface="Arial" panose="020B0604020202020204" pitchFamily="34" charset="0"/>
              </a:rPr>
              <a:t>iniciação, </a:t>
            </a:r>
            <a:r>
              <a:rPr lang="pt-BR" sz="1400" dirty="0">
                <a:latin typeface="Arial" panose="020B0604020202020204" pitchFamily="34" charset="0"/>
                <a:cs typeface="Arial" panose="020B0604020202020204" pitchFamily="34" charset="0"/>
              </a:rPr>
              <a:t>diz </a:t>
            </a:r>
            <a:r>
              <a:rPr lang="pt-BR" sz="1400" dirty="0" smtClean="0">
                <a:latin typeface="Arial" panose="020B0604020202020204" pitchFamily="34" charset="0"/>
                <a:cs typeface="Arial" panose="020B0604020202020204" pitchFamily="34" charset="0"/>
              </a:rPr>
              <a:t>respeito primeiro </a:t>
            </a:r>
            <a:r>
              <a:rPr lang="pt-BR" sz="1400" dirty="0">
                <a:latin typeface="Arial" panose="020B0604020202020204" pitchFamily="34" charset="0"/>
                <a:cs typeface="Arial" panose="020B0604020202020204" pitchFamily="34" charset="0"/>
              </a:rPr>
              <a:t>a lembrar-se sempre da primeira iniciação; de que na história da humanidade, em nossa ancestralidade, há uma lição da </a:t>
            </a:r>
            <a:r>
              <a:rPr lang="pt-BR" sz="1400" dirty="0" smtClean="0">
                <a:latin typeface="Arial" panose="020B0604020202020204" pitchFamily="34" charset="0"/>
                <a:cs typeface="Arial" panose="020B0604020202020204" pitchFamily="34" charset="0"/>
              </a:rPr>
              <a:t>Deusa </a:t>
            </a:r>
            <a:r>
              <a:rPr lang="pt-BR" sz="1400" dirty="0">
                <a:latin typeface="Arial" panose="020B0604020202020204" pitchFamily="34" charset="0"/>
                <a:cs typeface="Arial" panose="020B0604020202020204" pitchFamily="34" charset="0"/>
              </a:rPr>
              <a:t>que se fará sempre </a:t>
            </a:r>
            <a:r>
              <a:rPr lang="pt-BR" sz="1400" dirty="0" smtClean="0">
                <a:latin typeface="Arial" panose="020B0604020202020204" pitchFamily="34" charset="0"/>
                <a:cs typeface="Arial" panose="020B0604020202020204" pitchFamily="34" charset="0"/>
              </a:rPr>
              <a:t>presente: </a:t>
            </a:r>
          </a:p>
          <a:p>
            <a:pPr indent="457200" algn="just"/>
            <a:endParaRPr lang="pt-BR" sz="1400" dirty="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A de </a:t>
            </a:r>
            <a:r>
              <a:rPr lang="pt-BR" sz="1400" dirty="0">
                <a:latin typeface="Arial" panose="020B0604020202020204" pitchFamily="34" charset="0"/>
                <a:cs typeface="Arial" panose="020B0604020202020204" pitchFamily="34" charset="0"/>
              </a:rPr>
              <a:t>que há um tempo </a:t>
            </a:r>
            <a:r>
              <a:rPr lang="pt-BR" sz="1400" dirty="0" smtClean="0">
                <a:latin typeface="Arial" panose="020B0604020202020204" pitchFamily="34" charset="0"/>
                <a:cs typeface="Arial" panose="020B0604020202020204" pitchFamily="34" charset="0"/>
              </a:rPr>
              <a:t>secular, um tempo cíclico. </a:t>
            </a:r>
            <a:r>
              <a:rPr lang="pt-BR" sz="1400" dirty="0">
                <a:latin typeface="Arial" panose="020B0604020202020204" pitchFamily="34" charset="0"/>
                <a:cs typeface="Arial" panose="020B0604020202020204" pitchFamily="34" charset="0"/>
              </a:rPr>
              <a:t>O</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tempo da </a:t>
            </a:r>
            <a:r>
              <a:rPr lang="pt-BR" sz="1400" dirty="0" smtClean="0">
                <a:latin typeface="Arial" panose="020B0604020202020204" pitchFamily="34" charset="0"/>
                <a:cs typeface="Arial" panose="020B0604020202020204" pitchFamily="34" charset="0"/>
              </a:rPr>
              <a:t>Consciência </a:t>
            </a:r>
            <a:r>
              <a:rPr lang="pt-BR" sz="1400" dirty="0">
                <a:latin typeface="Arial" panose="020B0604020202020204" pitchFamily="34" charset="0"/>
                <a:cs typeface="Arial" panose="020B0604020202020204" pitchFamily="34" charset="0"/>
              </a:rPr>
              <a:t>L</a:t>
            </a:r>
            <a:r>
              <a:rPr lang="pt-BR" sz="1400" dirty="0" smtClean="0">
                <a:latin typeface="Arial" panose="020B0604020202020204" pitchFamily="34" charset="0"/>
                <a:cs typeface="Arial" panose="020B0604020202020204" pitchFamily="34" charset="0"/>
              </a:rPr>
              <a:t>unar </a:t>
            </a:r>
            <a:r>
              <a:rPr lang="pt-BR" sz="1400" dirty="0">
                <a:latin typeface="Arial" panose="020B0604020202020204" pitchFamily="34" charset="0"/>
                <a:cs typeface="Arial" panose="020B0604020202020204" pitchFamily="34" charset="0"/>
              </a:rPr>
              <a:t>da </a:t>
            </a:r>
            <a:r>
              <a:rPr lang="pt-BR" sz="1400" dirty="0" smtClean="0">
                <a:latin typeface="Arial" panose="020B0604020202020204" pitchFamily="34" charset="0"/>
                <a:cs typeface="Arial" panose="020B0604020202020204" pitchFamily="34" charset="0"/>
              </a:rPr>
              <a:t>Deusa</a:t>
            </a:r>
            <a:r>
              <a:rPr lang="pt-BR" sz="1400" dirty="0">
                <a:latin typeface="Arial" panose="020B0604020202020204" pitchFamily="34" charset="0"/>
                <a:cs typeface="Arial" panose="020B0604020202020204" pitchFamily="34" charset="0"/>
              </a:rPr>
              <a:t>, onde se atravessa os ciclos do nascer, viver, morrer e </a:t>
            </a:r>
            <a:r>
              <a:rPr lang="pt-BR" sz="1400" dirty="0" smtClean="0">
                <a:latin typeface="Arial" panose="020B0604020202020204" pitchFamily="34" charset="0"/>
                <a:cs typeface="Arial" panose="020B0604020202020204" pitchFamily="34" charset="0"/>
              </a:rPr>
              <a:t>renascer, </a:t>
            </a:r>
            <a:r>
              <a:rPr lang="pt-BR" sz="1400" dirty="0">
                <a:latin typeface="Arial" panose="020B0604020202020204" pitchFamily="34" charset="0"/>
                <a:cs typeface="Arial" panose="020B0604020202020204" pitchFamily="34" charset="0"/>
              </a:rPr>
              <a:t>onde os opostos</a:t>
            </a:r>
            <a:r>
              <a:rPr lang="pt-BR" sz="1400" dirty="0" smtClean="0">
                <a:latin typeface="Arial" panose="020B0604020202020204" pitchFamily="34" charset="0"/>
                <a:cs typeface="Arial" panose="020B0604020202020204" pitchFamily="34" charset="0"/>
              </a:rPr>
              <a:t>, como por exemplo, </a:t>
            </a:r>
            <a:r>
              <a:rPr lang="pt-BR" sz="1400" dirty="0">
                <a:latin typeface="Arial" panose="020B0604020202020204" pitchFamily="34" charset="0"/>
                <a:cs typeface="Arial" panose="020B0604020202020204" pitchFamily="34" charset="0"/>
              </a:rPr>
              <a:t>noite e dia, homem e mulher, sol e lua estão um para o </a:t>
            </a:r>
            <a:r>
              <a:rPr lang="pt-BR" sz="1400" dirty="0" smtClean="0">
                <a:latin typeface="Arial" panose="020B0604020202020204" pitchFamily="34" charset="0"/>
                <a:cs typeface="Arial" panose="020B0604020202020204" pitchFamily="34" charset="0"/>
              </a:rPr>
              <a:t>outro; </a:t>
            </a:r>
            <a:r>
              <a:rPr lang="pt-BR" sz="1400" dirty="0">
                <a:latin typeface="Arial" panose="020B0604020202020204" pitchFamily="34" charset="0"/>
                <a:cs typeface="Arial" panose="020B0604020202020204" pitchFamily="34" charset="0"/>
              </a:rPr>
              <a:t>e sobre tudo, </a:t>
            </a:r>
            <a:r>
              <a:rPr lang="pt-BR" sz="1400" dirty="0" smtClean="0">
                <a:latin typeface="Arial" panose="020B0604020202020204" pitchFamily="34" charset="0"/>
                <a:cs typeface="Arial" panose="020B0604020202020204" pitchFamily="34" charset="0"/>
              </a:rPr>
              <a:t>de </a:t>
            </a:r>
            <a:r>
              <a:rPr lang="pt-BR" sz="1400" dirty="0">
                <a:latin typeface="Arial" panose="020B0604020202020204" pitchFamily="34" charset="0"/>
                <a:cs typeface="Arial" panose="020B0604020202020204" pitchFamily="34" charset="0"/>
              </a:rPr>
              <a:t>que há também um tempo do eterno, </a:t>
            </a:r>
            <a:r>
              <a:rPr lang="pt-BR" sz="1400" dirty="0" smtClean="0">
                <a:latin typeface="Arial" panose="020B0604020202020204" pitchFamily="34" charset="0"/>
                <a:cs typeface="Arial" panose="020B0604020202020204" pitchFamily="34" charset="0"/>
              </a:rPr>
              <a:t>um tempo de uma </a:t>
            </a:r>
            <a:r>
              <a:rPr lang="pt-BR" sz="1400" dirty="0">
                <a:latin typeface="Arial" panose="020B0604020202020204" pitchFamily="34" charset="0"/>
                <a:cs typeface="Arial" panose="020B0604020202020204" pitchFamily="34" charset="0"/>
              </a:rPr>
              <a:t>C</a:t>
            </a:r>
            <a:r>
              <a:rPr lang="pt-BR" sz="1400" dirty="0" smtClean="0">
                <a:latin typeface="Arial" panose="020B0604020202020204" pitchFamily="34" charset="0"/>
                <a:cs typeface="Arial" panose="020B0604020202020204" pitchFamily="34" charset="0"/>
              </a:rPr>
              <a:t>onsciência </a:t>
            </a:r>
            <a:r>
              <a:rPr lang="pt-BR" sz="1400" dirty="0">
                <a:latin typeface="Arial" panose="020B0604020202020204" pitchFamily="34" charset="0"/>
                <a:cs typeface="Arial" panose="020B0604020202020204" pitchFamily="34" charset="0"/>
              </a:rPr>
              <a:t>S</a:t>
            </a:r>
            <a:r>
              <a:rPr lang="pt-BR" sz="1400" dirty="0" smtClean="0">
                <a:latin typeface="Arial" panose="020B0604020202020204" pitchFamily="34" charset="0"/>
                <a:cs typeface="Arial" panose="020B0604020202020204" pitchFamily="34" charset="0"/>
              </a:rPr>
              <a:t>olar</a:t>
            </a:r>
            <a:r>
              <a:rPr lang="pt-BR" sz="1400" dirty="0">
                <a:latin typeface="Arial" panose="020B0604020202020204" pitchFamily="34" charset="0"/>
                <a:cs typeface="Arial" panose="020B0604020202020204" pitchFamily="34" charset="0"/>
              </a:rPr>
              <a:t>, constante, que no poema A Odisseia é atribuído ao </a:t>
            </a:r>
            <a:r>
              <a:rPr lang="pt-BR" sz="1400" dirty="0" smtClean="0">
                <a:latin typeface="Arial" panose="020B0604020202020204" pitchFamily="34" charset="0"/>
                <a:cs typeface="Arial" panose="020B0604020202020204" pitchFamily="34" charset="0"/>
              </a:rPr>
              <a:t>Deus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Febo</a:t>
            </a:r>
            <a:r>
              <a:rPr lang="pt-BR" sz="1400" dirty="0">
                <a:latin typeface="Arial" panose="020B0604020202020204" pitchFamily="34" charset="0"/>
                <a:cs typeface="Arial" panose="020B0604020202020204" pitchFamily="34" charset="0"/>
              </a:rPr>
              <a:t> Apolo</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83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ângulo 2"/>
          <p:cNvSpPr/>
          <p:nvPr/>
        </p:nvSpPr>
        <p:spPr>
          <a:xfrm>
            <a:off x="1069297" y="574253"/>
            <a:ext cx="10313377" cy="5909310"/>
          </a:xfrm>
          <a:prstGeom prst="rect">
            <a:avLst/>
          </a:prstGeom>
        </p:spPr>
        <p:txBody>
          <a:bodyPr wrap="square">
            <a:spAutoFit/>
          </a:bodyPr>
          <a:lstStyle/>
          <a:p>
            <a:pPr indent="457200" algn="just"/>
            <a:r>
              <a:rPr lang="pt-BR" dirty="0">
                <a:latin typeface="Arial" panose="020B0604020202020204" pitchFamily="34" charset="0"/>
                <a:cs typeface="Arial" panose="020B0604020202020204" pitchFamily="34" charset="0"/>
              </a:rPr>
              <a:t>Ilustrando os efeitos do sincretismo, consequência das sobreposições das muitas mitologias, resultado das “conquistas” territoriais dos povos </a:t>
            </a:r>
            <a:r>
              <a:rPr lang="pt-BR" dirty="0" smtClean="0">
                <a:latin typeface="Arial" panose="020B0604020202020204" pitchFamily="34" charset="0"/>
                <a:cs typeface="Arial" panose="020B0604020202020204" pitchFamily="34" charset="0"/>
              </a:rPr>
              <a:t>indo-europeu </a:t>
            </a:r>
            <a:r>
              <a:rPr lang="pt-BR" dirty="0">
                <a:latin typeface="Arial" panose="020B0604020202020204" pitchFamily="34" charset="0"/>
                <a:cs typeface="Arial" panose="020B0604020202020204" pitchFamily="34" charset="0"/>
              </a:rPr>
              <a:t>sobre outras culturas, principalmente, sobre os povos de culto à </a:t>
            </a:r>
            <a:r>
              <a:rPr lang="pt-BR" dirty="0" smtClean="0">
                <a:latin typeface="Arial" panose="020B0604020202020204" pitchFamily="34" charset="0"/>
                <a:cs typeface="Arial" panose="020B0604020202020204" pitchFamily="34" charset="0"/>
              </a:rPr>
              <a:t>Deusa</a:t>
            </a:r>
            <a:r>
              <a:rPr lang="pt-BR" dirty="0">
                <a:latin typeface="Arial" panose="020B0604020202020204" pitchFamily="34" charset="0"/>
                <a:cs typeface="Arial" panose="020B0604020202020204" pitchFamily="34" charset="0"/>
              </a:rPr>
              <a:t>, e de como estes mitos ainda </a:t>
            </a:r>
            <a:r>
              <a:rPr lang="pt-BR" dirty="0" smtClean="0">
                <a:latin typeface="Arial" panose="020B0604020202020204" pitchFamily="34" charset="0"/>
                <a:cs typeface="Arial" panose="020B0604020202020204" pitchFamily="34" charset="0"/>
              </a:rPr>
              <a:t>ressoam </a:t>
            </a:r>
            <a:r>
              <a:rPr lang="pt-BR" dirty="0">
                <a:latin typeface="Arial" panose="020B0604020202020204" pitchFamily="34" charset="0"/>
                <a:cs typeface="Arial" panose="020B0604020202020204" pitchFamily="34" charset="0"/>
              </a:rPr>
              <a:t>psicologicamente vivos em nossa psique, escolhi um trecho do pensamento </a:t>
            </a:r>
            <a:r>
              <a:rPr lang="pt-BR" dirty="0" err="1" smtClean="0">
                <a:latin typeface="Arial" panose="020B0604020202020204" pitchFamily="34" charset="0"/>
                <a:cs typeface="Arial" panose="020B0604020202020204" pitchFamily="34" charset="0"/>
              </a:rPr>
              <a:t>campbelliano</a:t>
            </a:r>
            <a:r>
              <a:rPr lang="pt-BR" dirty="0" smtClean="0">
                <a:latin typeface="Arial" panose="020B0604020202020204" pitchFamily="34" charset="0"/>
                <a:cs typeface="Arial" panose="020B0604020202020204" pitchFamily="34" charset="0"/>
              </a:rPr>
              <a:t>, que </a:t>
            </a:r>
            <a:r>
              <a:rPr lang="pt-BR" dirty="0">
                <a:latin typeface="Arial" panose="020B0604020202020204" pitchFamily="34" charset="0"/>
                <a:cs typeface="Arial" panose="020B0604020202020204" pitchFamily="34" charset="0"/>
              </a:rPr>
              <a:t>reforça e pavimenta o caminho que desejo continuar percorrendo </a:t>
            </a:r>
            <a:r>
              <a:rPr lang="pt-BR" dirty="0" smtClean="0">
                <a:latin typeface="Arial" panose="020B0604020202020204" pitchFamily="34" charset="0"/>
                <a:cs typeface="Arial" panose="020B0604020202020204" pitchFamily="34" charset="0"/>
              </a:rPr>
              <a:t>aqui, no objetivo de configurar a finalidade da segunda Iniciação na psique humana, a de estabelecer um diálogo da consciência entre seus aspectos tanto Lunar quanto Solar.</a:t>
            </a:r>
          </a:p>
          <a:p>
            <a:pPr indent="457200" algn="just"/>
            <a:endParaRPr lang="pt-BR" dirty="0" smtClean="0">
              <a:latin typeface="Arial" panose="020B0604020202020204" pitchFamily="34" charset="0"/>
              <a:cs typeface="Arial" panose="020B0604020202020204" pitchFamily="34" charset="0"/>
            </a:endParaRPr>
          </a:p>
          <a:p>
            <a:pPr indent="457200" algn="just"/>
            <a:r>
              <a:rPr lang="pt-BR" dirty="0" smtClean="0">
                <a:latin typeface="Arial" panose="020B0604020202020204" pitchFamily="34" charset="0"/>
                <a:cs typeface="Arial" panose="020B0604020202020204" pitchFamily="34" charset="0"/>
              </a:rPr>
              <a:t>Como em uma </a:t>
            </a:r>
            <a:r>
              <a:rPr lang="pt-BR" dirty="0">
                <a:latin typeface="Arial" panose="020B0604020202020204" pitchFamily="34" charset="0"/>
                <a:cs typeface="Arial" panose="020B0604020202020204" pitchFamily="34" charset="0"/>
              </a:rPr>
              <a:t>colcha de retalhos, de alguma forma, todas essas mitologias parecem inseparáveis, perfazendo uma </a:t>
            </a:r>
            <a:r>
              <a:rPr lang="pt-BR" dirty="0" smtClean="0">
                <a:latin typeface="Arial" panose="020B0604020202020204" pitchFamily="34" charset="0"/>
                <a:cs typeface="Arial" panose="020B0604020202020204" pitchFamily="34" charset="0"/>
              </a:rPr>
              <a:t>inteireza, </a:t>
            </a:r>
            <a:r>
              <a:rPr lang="pt-BR" dirty="0">
                <a:latin typeface="Arial" panose="020B0604020202020204" pitchFamily="34" charset="0"/>
                <a:cs typeface="Arial" panose="020B0604020202020204" pitchFamily="34" charset="0"/>
              </a:rPr>
              <a:t>formada pelas inúmeras vezes que atuaram juntas na formação da alma da nossa espécie. </a:t>
            </a:r>
          </a:p>
          <a:p>
            <a:pPr indent="457200" algn="just"/>
            <a:endParaRPr lang="pt-BR" dirty="0" smtClean="0">
              <a:latin typeface="Arial" panose="020B0604020202020204" pitchFamily="34" charset="0"/>
              <a:cs typeface="Arial" panose="020B0604020202020204" pitchFamily="34" charset="0"/>
            </a:endParaRPr>
          </a:p>
          <a:p>
            <a:pPr indent="457200" algn="just"/>
            <a:r>
              <a:rPr lang="pt-BR" dirty="0" smtClean="0">
                <a:latin typeface="Arial" panose="020B0604020202020204" pitchFamily="34" charset="0"/>
                <a:cs typeface="Arial" panose="020B0604020202020204" pitchFamily="34" charset="0"/>
              </a:rPr>
              <a:t>Isto tudo, mesmo sendo a </a:t>
            </a:r>
            <a:r>
              <a:rPr lang="pt-BR" dirty="0" err="1" smtClean="0">
                <a:latin typeface="Arial" panose="020B0604020202020204" pitchFamily="34" charset="0"/>
                <a:cs typeface="Arial" panose="020B0604020202020204" pitchFamily="34" charset="0"/>
              </a:rPr>
              <a:t>unilateralização</a:t>
            </a:r>
            <a:r>
              <a:rPr lang="pt-BR" dirty="0" smtClean="0">
                <a:latin typeface="Arial" panose="020B0604020202020204" pitchFamily="34" charset="0"/>
                <a:cs typeface="Arial" panose="020B0604020202020204" pitchFamily="34" charset="0"/>
              </a:rPr>
              <a:t> uma função natural e necessária </a:t>
            </a:r>
            <a:r>
              <a:rPr lang="pt-BR" dirty="0">
                <a:latin typeface="Arial" panose="020B0604020202020204" pitchFamily="34" charset="0"/>
                <a:cs typeface="Arial" panose="020B0604020202020204" pitchFamily="34" charset="0"/>
              </a:rPr>
              <a:t>na constituição e estabelecimento de uma </a:t>
            </a:r>
            <a:r>
              <a:rPr lang="pt-BR" dirty="0" smtClean="0">
                <a:latin typeface="Arial" panose="020B0604020202020204" pitchFamily="34" charset="0"/>
                <a:cs typeface="Arial" panose="020B0604020202020204" pitchFamily="34" charset="0"/>
              </a:rPr>
              <a:t>consciência, uma dinâmica a serviço da discriminação </a:t>
            </a:r>
            <a:r>
              <a:rPr lang="pt-BR" dirty="0">
                <a:latin typeface="Arial" panose="020B0604020202020204" pitchFamily="34" charset="0"/>
                <a:cs typeface="Arial" panose="020B0604020202020204" pitchFamily="34" charset="0"/>
              </a:rPr>
              <a:t>necessária à diferenciação dos </a:t>
            </a:r>
            <a:r>
              <a:rPr lang="pt-BR" dirty="0" smtClean="0">
                <a:latin typeface="Arial" panose="020B0604020202020204" pitchFamily="34" charset="0"/>
                <a:cs typeface="Arial" panose="020B0604020202020204" pitchFamily="34" charset="0"/>
              </a:rPr>
              <a:t>opostos na consciência, que estão indiscriminados no campo do inconsciente. Ainda assim, parece </a:t>
            </a:r>
            <a:r>
              <a:rPr lang="pt-BR" dirty="0">
                <a:latin typeface="Arial" panose="020B0604020202020204" pitchFamily="34" charset="0"/>
                <a:cs typeface="Arial" panose="020B0604020202020204" pitchFamily="34" charset="0"/>
              </a:rPr>
              <a:t>uma ideia tola, quando a consciência defende um único polo como verdade absoluta, ou nega um polo </a:t>
            </a:r>
            <a:r>
              <a:rPr lang="pt-BR" dirty="0" smtClean="0">
                <a:latin typeface="Arial" panose="020B0604020202020204" pitchFamily="34" charset="0"/>
                <a:cs typeface="Arial" panose="020B0604020202020204" pitchFamily="34" charset="0"/>
              </a:rPr>
              <a:t>oposto </a:t>
            </a:r>
            <a:r>
              <a:rPr lang="pt-BR" dirty="0">
                <a:latin typeface="Arial" panose="020B0604020202020204" pitchFamily="34" charset="0"/>
                <a:cs typeface="Arial" panose="020B0604020202020204" pitchFamily="34" charset="0"/>
              </a:rPr>
              <a:t>privilegiando um deles </a:t>
            </a:r>
            <a:r>
              <a:rPr lang="pt-BR" dirty="0" smtClean="0">
                <a:latin typeface="Arial" panose="020B0604020202020204" pitchFamily="34" charset="0"/>
                <a:cs typeface="Arial" panose="020B0604020202020204" pitchFamily="34" charset="0"/>
              </a:rPr>
              <a:t>apenas </a:t>
            </a:r>
            <a:r>
              <a:rPr lang="pt-BR" dirty="0">
                <a:latin typeface="Arial" panose="020B0604020202020204" pitchFamily="34" charset="0"/>
                <a:cs typeface="Arial" panose="020B0604020202020204" pitchFamily="34" charset="0"/>
              </a:rPr>
              <a:t>como verdade </a:t>
            </a:r>
            <a:r>
              <a:rPr lang="pt-BR" dirty="0" smtClean="0">
                <a:latin typeface="Arial" panose="020B0604020202020204" pitchFamily="34" charset="0"/>
                <a:cs typeface="Arial" panose="020B0604020202020204" pitchFamily="34" charset="0"/>
              </a:rPr>
              <a:t>única; acredito ser </a:t>
            </a:r>
            <a:r>
              <a:rPr lang="pt-BR" dirty="0">
                <a:latin typeface="Arial" panose="020B0604020202020204" pitchFamily="34" charset="0"/>
                <a:cs typeface="Arial" panose="020B0604020202020204" pitchFamily="34" charset="0"/>
              </a:rPr>
              <a:t>prudente evitar esta falta de diálogo em nossa </a:t>
            </a:r>
            <a:r>
              <a:rPr lang="pt-BR" dirty="0" smtClean="0">
                <a:latin typeface="Arial" panose="020B0604020202020204" pitchFamily="34" charset="0"/>
                <a:cs typeface="Arial" panose="020B0604020202020204" pitchFamily="34" charset="0"/>
              </a:rPr>
              <a:t>psique. Campbell diz: </a:t>
            </a:r>
            <a:r>
              <a:rPr lang="pt-BR" dirty="0">
                <a:latin typeface="Arial" panose="020B0604020202020204" pitchFamily="34" charset="0"/>
                <a:cs typeface="Arial" panose="020B0604020202020204" pitchFamily="34" charset="0"/>
              </a:rPr>
              <a:t>“quando uma nova mitologia chega: as deidades antigas são mortas e sua energia é incorporada pelo novo deus.” (Campbell, J. p. 161).</a:t>
            </a:r>
          </a:p>
          <a:p>
            <a:pPr indent="457200" algn="just"/>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463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9368791" y="5843701"/>
            <a:ext cx="2263761" cy="215444"/>
          </a:xfrm>
          <a:prstGeom prst="rect">
            <a:avLst/>
          </a:prstGeom>
        </p:spPr>
        <p:txBody>
          <a:bodyPr wrap="none">
            <a:spAutoFit/>
          </a:bodyPr>
          <a:lstStyle/>
          <a:p>
            <a:r>
              <a:rPr lang="pt-BR" sz="800" dirty="0"/>
              <a:t>https://heraklionmuseum.gr/language/en/home/</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5161" y="2973788"/>
            <a:ext cx="1881553" cy="2869913"/>
          </a:xfrm>
          <a:prstGeom prst="rect">
            <a:avLst/>
          </a:prstGeom>
        </p:spPr>
      </p:pic>
      <p:sp>
        <p:nvSpPr>
          <p:cNvPr id="5" name="Retângulo 4"/>
          <p:cNvSpPr/>
          <p:nvPr/>
        </p:nvSpPr>
        <p:spPr>
          <a:xfrm>
            <a:off x="1341414" y="404066"/>
            <a:ext cx="10392507" cy="2269532"/>
          </a:xfrm>
          <a:prstGeom prst="rect">
            <a:avLst/>
          </a:prstGeom>
        </p:spPr>
        <p:txBody>
          <a:bodyPr wrap="square">
            <a:spAutoFit/>
          </a:bodyPr>
          <a:lstStyle/>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A simbologia da serpente é relevante na mitologia da </a:t>
            </a:r>
            <a:r>
              <a:rPr lang="pt-BR" sz="1400" dirty="0" smtClean="0">
                <a:latin typeface="Arial" panose="020B0604020202020204" pitchFamily="34" charset="0"/>
                <a:ea typeface="Calibri" panose="020F0502020204030204" pitchFamily="34" charset="0"/>
                <a:cs typeface="Arial" panose="020B0604020202020204" pitchFamily="34" charset="0"/>
              </a:rPr>
              <a:t>Deusa </a:t>
            </a:r>
            <a:r>
              <a:rPr lang="pt-BR" sz="1400" dirty="0">
                <a:latin typeface="Arial" panose="020B0604020202020204" pitchFamily="34" charset="0"/>
                <a:ea typeface="Calibri" panose="020F0502020204030204" pitchFamily="34" charset="0"/>
                <a:cs typeface="Arial" panose="020B0604020202020204" pitchFamily="34" charset="0"/>
              </a:rPr>
              <a:t>como iniciadora e transformadora, que transcende o campo dos </a:t>
            </a:r>
            <a:r>
              <a:rPr lang="pt-BR" sz="1400" dirty="0" smtClean="0">
                <a:latin typeface="Arial" panose="020B0604020202020204" pitchFamily="34" charset="0"/>
                <a:ea typeface="Calibri" panose="020F0502020204030204" pitchFamily="34" charset="0"/>
                <a:cs typeface="Arial" panose="020B0604020202020204" pitchFamily="34" charset="0"/>
              </a:rPr>
              <a:t>opostos. </a:t>
            </a:r>
            <a:r>
              <a:rPr lang="pt-BR" sz="1400" dirty="0">
                <a:latin typeface="Arial" panose="020B0604020202020204" pitchFamily="34" charset="0"/>
                <a:ea typeface="Calibri" panose="020F0502020204030204" pitchFamily="34" charset="0"/>
                <a:cs typeface="Arial" panose="020B0604020202020204" pitchFamily="34" charset="0"/>
              </a:rPr>
              <a:t>N</a:t>
            </a:r>
            <a:r>
              <a:rPr lang="pt-BR" sz="1400" dirty="0" smtClean="0">
                <a:latin typeface="Arial" panose="020B0604020202020204" pitchFamily="34" charset="0"/>
                <a:ea typeface="Calibri" panose="020F0502020204030204" pitchFamily="34" charset="0"/>
                <a:cs typeface="Arial" panose="020B0604020202020204" pitchFamily="34" charset="0"/>
              </a:rPr>
              <a:t>o sincretismo</a:t>
            </a:r>
            <a:r>
              <a:rPr lang="pt-BR" sz="1400" dirty="0">
                <a:latin typeface="Arial" panose="020B0604020202020204" pitchFamily="34" charset="0"/>
                <a:ea typeface="Calibri" panose="020F0502020204030204" pitchFamily="34" charset="0"/>
                <a:cs typeface="Arial" panose="020B0604020202020204" pitchFamily="34" charset="0"/>
              </a:rPr>
              <a:t> </a:t>
            </a:r>
            <a:r>
              <a:rPr lang="pt-BR" sz="1400" dirty="0" smtClean="0">
                <a:latin typeface="Arial" panose="020B0604020202020204" pitchFamily="34" charset="0"/>
                <a:ea typeface="Calibri" panose="020F0502020204030204" pitchFamily="34" charset="0"/>
                <a:cs typeface="Arial" panose="020B0604020202020204" pitchFamily="34" charset="0"/>
              </a:rPr>
              <a:t>sua representação se deu </a:t>
            </a:r>
            <a:r>
              <a:rPr lang="pt-BR" sz="1400" dirty="0">
                <a:latin typeface="Arial" panose="020B0604020202020204" pitchFamily="34" charset="0"/>
                <a:ea typeface="Calibri" panose="020F0502020204030204" pitchFamily="34" charset="0"/>
                <a:cs typeface="Arial" panose="020B0604020202020204" pitchFamily="34" charset="0"/>
              </a:rPr>
              <a:t>no caduceu de Hermes e no conto de Tirésias. Para ilustrar estes pontos e fazendo referência à </a:t>
            </a:r>
            <a:r>
              <a:rPr lang="pt-BR" sz="1400" dirty="0" smtClean="0">
                <a:latin typeface="Arial" panose="020B0604020202020204" pitchFamily="34" charset="0"/>
                <a:ea typeface="Calibri" panose="020F0502020204030204" pitchFamily="34" charset="0"/>
                <a:cs typeface="Arial" panose="020B0604020202020204" pitchFamily="34" charset="0"/>
              </a:rPr>
              <a:t>Deusa </a:t>
            </a:r>
            <a:r>
              <a:rPr lang="pt-BR" sz="1400" dirty="0">
                <a:latin typeface="Arial" panose="020B0604020202020204" pitchFamily="34" charset="0"/>
                <a:ea typeface="Calibri" panose="020F0502020204030204" pitchFamily="34" charset="0"/>
                <a:cs typeface="Arial" panose="020B0604020202020204" pitchFamily="34" charset="0"/>
              </a:rPr>
              <a:t>no Período Minoico, Creta, 1600 a.C. segue o trecho do pensamento de </a:t>
            </a:r>
            <a:r>
              <a:rPr lang="pt-BR" sz="1400" dirty="0" smtClean="0">
                <a:latin typeface="Arial" panose="020B0604020202020204" pitchFamily="34" charset="0"/>
                <a:ea typeface="Calibri" panose="020F0502020204030204" pitchFamily="34" charset="0"/>
                <a:cs typeface="Arial" panose="020B0604020202020204" pitchFamily="34" charset="0"/>
              </a:rPr>
              <a:t>Campbell:</a:t>
            </a:r>
            <a:endParaRPr lang="pt-BR" sz="14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“As duas serpentes simbolizavam o fato de que, na presença do tempo, existe dualidade, nascimento e morte. As serpentes representam o morrer e o ressuscitar, e o leão sobre a cabeça dela representa o outro princípio, dentro do qual a Lua morre e de dentro do qual ela nasce. A Lua representa o princípio da consciência e da vida no campo do tempo e do espaço, onde ela veste corpos e despe corpos... Este princípio touro/serpente/Lua é aquele da vida engajada no campo do tempo e do espaço, no âmbito fenomênico da aparição e desaparição das formas. O Sol, por outro lado, jamais se deixa apagar, salvo por um eclipse. Assim, não carrega sua morte dentro de si, portanto representa a consciência desvinculada do campo do tempo e do espaço</a:t>
            </a:r>
            <a:r>
              <a:rPr lang="pt-BR" sz="1400" dirty="0" smtClean="0">
                <a:latin typeface="Arial" panose="020B0604020202020204" pitchFamily="34" charset="0"/>
                <a:ea typeface="Calibri" panose="020F0502020204030204" pitchFamily="34" charset="0"/>
                <a:cs typeface="Arial" panose="020B0604020202020204" pitchFamily="34" charset="0"/>
              </a:rPr>
              <a:t>.</a:t>
            </a:r>
            <a:endParaRPr lang="pt-BR" sz="1400" dirty="0">
              <a:latin typeface="Arial" panose="020B0604020202020204" pitchFamily="34" charset="0"/>
              <a:ea typeface="Calibri" panose="020F0502020204030204" pitchFamily="34" charset="0"/>
              <a:cs typeface="Arial" panose="020B0604020202020204" pitchFamily="34" charset="0"/>
            </a:endParaRPr>
          </a:p>
        </p:txBody>
      </p:sp>
      <p:sp>
        <p:nvSpPr>
          <p:cNvPr id="6" name="CaixaDeTexto 5"/>
          <p:cNvSpPr txBox="1"/>
          <p:nvPr/>
        </p:nvSpPr>
        <p:spPr>
          <a:xfrm>
            <a:off x="1341414" y="2676002"/>
            <a:ext cx="8027377" cy="3883114"/>
          </a:xfrm>
          <a:prstGeom prst="rect">
            <a:avLst/>
          </a:prstGeom>
          <a:noFill/>
        </p:spPr>
        <p:txBody>
          <a:bodyPr wrap="square" rtlCol="0">
            <a:spAutoFit/>
          </a:bodyPr>
          <a:lstStyle/>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 A grande realização mística é que esses dois aspectos da consciência são na verdade uma só consciência, de modo que a nossa consciência que está aqui envolvida na vida é ao mesmo tempo a consciência desvinculada desse campo. O paradoxo de nos relacionarmos com esses dois aspectos de nosso verdadeiro ser e entidade é o grande ato de equilíbrio místico. É um caminho perigoso – o fio afiado da navalha – um caminho entre o saber-se consciência no campo e o saber-se consciência desembaraçada do campo. É possível pender para um lado ou outro, e então sobrevém uma atitude inapropriada, uma inflação ou deflação de um tipo ou de outro. </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O objetivo de toda meditação e jornada de mistério é passar por entre os pares de opostos. No início do século XIII, quando </a:t>
            </a:r>
            <a:r>
              <a:rPr lang="pt-BR" sz="1400" dirty="0" err="1">
                <a:latin typeface="Arial" panose="020B0604020202020204" pitchFamily="34" charset="0"/>
                <a:ea typeface="Calibri" panose="020F0502020204030204" pitchFamily="34" charset="0"/>
                <a:cs typeface="Arial" panose="020B0604020202020204" pitchFamily="34" charset="0"/>
              </a:rPr>
              <a:t>Wolfram</a:t>
            </a:r>
            <a:r>
              <a:rPr lang="pt-BR" sz="1400" dirty="0">
                <a:latin typeface="Arial" panose="020B0604020202020204" pitchFamily="34" charset="0"/>
                <a:ea typeface="Calibri" panose="020F0502020204030204" pitchFamily="34" charset="0"/>
                <a:cs typeface="Arial" panose="020B0604020202020204" pitchFamily="34" charset="0"/>
              </a:rPr>
              <a:t> von </a:t>
            </a:r>
            <a:r>
              <a:rPr lang="pt-BR" sz="1400" dirty="0" err="1">
                <a:latin typeface="Arial" panose="020B0604020202020204" pitchFamily="34" charset="0"/>
                <a:ea typeface="Calibri" panose="020F0502020204030204" pitchFamily="34" charset="0"/>
                <a:cs typeface="Arial" panose="020B0604020202020204" pitchFamily="34" charset="0"/>
              </a:rPr>
              <a:t>Eschenbach</a:t>
            </a:r>
            <a:r>
              <a:rPr lang="pt-BR" sz="1400" dirty="0">
                <a:latin typeface="Arial" panose="020B0604020202020204" pitchFamily="34" charset="0"/>
                <a:ea typeface="Calibri" panose="020F0502020204030204" pitchFamily="34" charset="0"/>
                <a:cs typeface="Arial" panose="020B0604020202020204" pitchFamily="34" charset="0"/>
              </a:rPr>
              <a:t> escreveu seu </a:t>
            </a:r>
            <a:r>
              <a:rPr lang="pt-BR" sz="1400" i="1" dirty="0" err="1">
                <a:latin typeface="Arial" panose="020B0604020202020204" pitchFamily="34" charset="0"/>
                <a:ea typeface="Calibri" panose="020F0502020204030204" pitchFamily="34" charset="0"/>
                <a:cs typeface="Arial" panose="020B0604020202020204" pitchFamily="34" charset="0"/>
              </a:rPr>
              <a:t>Parzival</a:t>
            </a:r>
            <a:r>
              <a:rPr lang="pt-BR" sz="1400" i="1" dirty="0">
                <a:latin typeface="Arial" panose="020B0604020202020204" pitchFamily="34" charset="0"/>
                <a:ea typeface="Calibri" panose="020F0502020204030204" pitchFamily="34" charset="0"/>
                <a:cs typeface="Arial" panose="020B0604020202020204" pitchFamily="34" charset="0"/>
              </a:rPr>
              <a:t> [</a:t>
            </a:r>
            <a:r>
              <a:rPr lang="pt-BR" sz="1400" i="1" dirty="0" err="1">
                <a:latin typeface="Arial" panose="020B0604020202020204" pitchFamily="34" charset="0"/>
                <a:ea typeface="Calibri" panose="020F0502020204030204" pitchFamily="34" charset="0"/>
                <a:cs typeface="Arial" panose="020B0604020202020204" pitchFamily="34" charset="0"/>
              </a:rPr>
              <a:t>Parsifal</a:t>
            </a:r>
            <a:r>
              <a:rPr lang="pt-BR" sz="1400" i="1" dirty="0">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Calibri" panose="020F0502020204030204" pitchFamily="34" charset="0"/>
                <a:cs typeface="Arial" panose="020B0604020202020204" pitchFamily="34" charset="0"/>
              </a:rPr>
              <a:t>ele descreveu o Graal como um vaso de pedra trazido do céu pelos anjos neutros. Tinha havido uma guerra no céu, com Deus e Lúcifer em batalha, cada qual com sua tribo em lados opostos – mas aparentemente havia anjos neutros que não participaram do embate. O problema de ter Deus e o Diabo é que se forma um par de opostos; mas o transcendente transcende os pares de opostos, de modo que o Graal foi trazido para baixo. E, de fato, o herói do poema de </a:t>
            </a:r>
            <a:r>
              <a:rPr lang="pt-BR" sz="1400" dirty="0" err="1">
                <a:latin typeface="Arial" panose="020B0604020202020204" pitchFamily="34" charset="0"/>
                <a:ea typeface="Calibri" panose="020F0502020204030204" pitchFamily="34" charset="0"/>
                <a:cs typeface="Arial" panose="020B0604020202020204" pitchFamily="34" charset="0"/>
              </a:rPr>
              <a:t>Eschenbach</a:t>
            </a:r>
            <a:r>
              <a:rPr lang="pt-BR" sz="1400" dirty="0">
                <a:latin typeface="Arial" panose="020B0604020202020204" pitchFamily="34" charset="0"/>
                <a:ea typeface="Calibri" panose="020F0502020204030204" pitchFamily="34" charset="0"/>
                <a:cs typeface="Arial" panose="020B0604020202020204" pitchFamily="34" charset="0"/>
              </a:rPr>
              <a:t>, </a:t>
            </a:r>
            <a:r>
              <a:rPr lang="pt-BR" sz="1400" dirty="0" err="1">
                <a:latin typeface="Arial" panose="020B0604020202020204" pitchFamily="34" charset="0"/>
                <a:ea typeface="Calibri" panose="020F0502020204030204" pitchFamily="34" charset="0"/>
                <a:cs typeface="Arial" panose="020B0604020202020204" pitchFamily="34" charset="0"/>
              </a:rPr>
              <a:t>Parcifal</a:t>
            </a:r>
            <a:r>
              <a:rPr lang="pt-BR" sz="1400" dirty="0">
                <a:latin typeface="Arial" panose="020B0604020202020204" pitchFamily="34" charset="0"/>
                <a:ea typeface="Calibri" panose="020F0502020204030204" pitchFamily="34" charset="0"/>
                <a:cs typeface="Arial" panose="020B0604020202020204" pitchFamily="34" charset="0"/>
              </a:rPr>
              <a:t>, recebe seu nome do francês </a:t>
            </a:r>
            <a:r>
              <a:rPr lang="pt-BR" sz="1400" i="1" dirty="0" err="1">
                <a:latin typeface="Arial" panose="020B0604020202020204" pitchFamily="34" charset="0"/>
                <a:ea typeface="Calibri" panose="020F0502020204030204" pitchFamily="34" charset="0"/>
                <a:cs typeface="Arial" panose="020B0604020202020204" pitchFamily="34" charset="0"/>
              </a:rPr>
              <a:t>Perce</a:t>
            </a:r>
            <a:r>
              <a:rPr lang="pt-BR" sz="1400" i="1" dirty="0">
                <a:latin typeface="Arial" panose="020B0604020202020204" pitchFamily="34" charset="0"/>
                <a:ea typeface="Calibri" panose="020F0502020204030204" pitchFamily="34" charset="0"/>
                <a:cs typeface="Arial" panose="020B0604020202020204" pitchFamily="34" charset="0"/>
              </a:rPr>
              <a:t> </a:t>
            </a:r>
            <a:r>
              <a:rPr lang="pt-BR" sz="1400" i="1" dirty="0" err="1">
                <a:latin typeface="Arial" panose="020B0604020202020204" pitchFamily="34" charset="0"/>
                <a:ea typeface="Calibri" panose="020F0502020204030204" pitchFamily="34" charset="0"/>
                <a:cs typeface="Arial" panose="020B0604020202020204" pitchFamily="34" charset="0"/>
              </a:rPr>
              <a:t>le</a:t>
            </a:r>
            <a:r>
              <a:rPr lang="pt-BR" sz="1400" i="1" dirty="0">
                <a:latin typeface="Arial" panose="020B0604020202020204" pitchFamily="34" charset="0"/>
                <a:ea typeface="Calibri" panose="020F0502020204030204" pitchFamily="34" charset="0"/>
                <a:cs typeface="Arial" panose="020B0604020202020204" pitchFamily="34" charset="0"/>
              </a:rPr>
              <a:t> </a:t>
            </a:r>
            <a:r>
              <a:rPr lang="pt-BR" sz="1400" i="1" dirty="0" err="1">
                <a:latin typeface="Arial" panose="020B0604020202020204" pitchFamily="34" charset="0"/>
                <a:ea typeface="Calibri" panose="020F0502020204030204" pitchFamily="34" charset="0"/>
                <a:cs typeface="Arial" panose="020B0604020202020204" pitchFamily="34" charset="0"/>
              </a:rPr>
              <a:t>val</a:t>
            </a:r>
            <a:r>
              <a:rPr lang="pt-BR" sz="1400" dirty="0">
                <a:latin typeface="Arial" panose="020B0604020202020204" pitchFamily="34" charset="0"/>
                <a:ea typeface="Calibri" panose="020F0502020204030204" pitchFamily="34" charset="0"/>
                <a:cs typeface="Arial" panose="020B0604020202020204" pitchFamily="34" charset="0"/>
              </a:rPr>
              <a:t> (‘penetra no vale’) – o caminho do meio.” (Campbell, J. p. 85)</a:t>
            </a:r>
          </a:p>
        </p:txBody>
      </p:sp>
    </p:spTree>
    <p:extLst>
      <p:ext uri="{BB962C8B-B14F-4D97-AF65-F5344CB8AC3E}">
        <p14:creationId xmlns:p14="http://schemas.microsoft.com/office/powerpoint/2010/main" val="1935517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1274885" y="870439"/>
            <a:ext cx="9812215" cy="5262979"/>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Com isso, a segunda </a:t>
            </a:r>
            <a:r>
              <a:rPr lang="pt-BR" sz="1400" dirty="0" smtClean="0">
                <a:latin typeface="Arial" panose="020B0604020202020204" pitchFamily="34" charset="0"/>
                <a:cs typeface="Arial" panose="020B0604020202020204" pitchFamily="34" charset="0"/>
              </a:rPr>
              <a:t>Iniciação tem por finalidade, o “estar consciente” </a:t>
            </a:r>
            <a:r>
              <a:rPr lang="pt-BR" sz="1400" dirty="0">
                <a:latin typeface="Arial" panose="020B0604020202020204" pitchFamily="34" charset="0"/>
                <a:cs typeface="Arial" panose="020B0604020202020204" pitchFamily="34" charset="0"/>
              </a:rPr>
              <a:t>de que há um tempo secular, em que os opostos homem e mulher estão um para o outro, e de que há um tempo do eterno onde como diz Campbell percebemos que homem e mulher são transcendentalmente Um. </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A </a:t>
            </a:r>
            <a:r>
              <a:rPr lang="pt-BR" sz="1400" dirty="0">
                <a:latin typeface="Arial" panose="020B0604020202020204" pitchFamily="34" charset="0"/>
                <a:cs typeface="Arial" panose="020B0604020202020204" pitchFamily="34" charset="0"/>
              </a:rPr>
              <a:t>segunda </a:t>
            </a:r>
            <a:r>
              <a:rPr lang="pt-BR" sz="1400" dirty="0" smtClean="0">
                <a:latin typeface="Arial" panose="020B0604020202020204" pitchFamily="34" charset="0"/>
                <a:cs typeface="Arial" panose="020B0604020202020204" pitchFamily="34" charset="0"/>
              </a:rPr>
              <a:t>Iniciação </a:t>
            </a:r>
            <a:r>
              <a:rPr lang="pt-BR" sz="1400" dirty="0">
                <a:latin typeface="Arial" panose="020B0604020202020204" pitchFamily="34" charset="0"/>
                <a:cs typeface="Arial" panose="020B0604020202020204" pitchFamily="34" charset="0"/>
              </a:rPr>
              <a:t>tem o objetivo de manter a primeira iniciação na consciência e um outro </a:t>
            </a:r>
            <a:r>
              <a:rPr lang="pt-BR" sz="1400" dirty="0" smtClean="0">
                <a:latin typeface="Arial" panose="020B0604020202020204" pitchFamily="34" charset="0"/>
                <a:cs typeface="Arial" panose="020B0604020202020204" pitchFamily="34" charset="0"/>
              </a:rPr>
              <a:t>propósito, </a:t>
            </a:r>
            <a:r>
              <a:rPr lang="pt-BR" sz="1400" dirty="0">
                <a:latin typeface="Arial" panose="020B0604020202020204" pitchFamily="34" charset="0"/>
                <a:cs typeface="Arial" panose="020B0604020202020204" pitchFamily="34" charset="0"/>
              </a:rPr>
              <a:t>seria o de proporcionar os elementos de transição na jornada, </a:t>
            </a:r>
            <a:r>
              <a:rPr lang="pt-BR" sz="1400" dirty="0" smtClean="0">
                <a:latin typeface="Arial" panose="020B0604020202020204" pitchFamily="34" charset="0"/>
                <a:cs typeface="Arial" panose="020B0604020202020204" pitchFamily="34" charset="0"/>
              </a:rPr>
              <a:t>o de </a:t>
            </a:r>
            <a:r>
              <a:rPr lang="pt-BR" sz="1400" dirty="0">
                <a:latin typeface="Arial" panose="020B0604020202020204" pitchFamily="34" charset="0"/>
                <a:cs typeface="Arial" panose="020B0604020202020204" pitchFamily="34" charset="0"/>
              </a:rPr>
              <a:t>promover um segundo nascimento, um renascimento; há uma transformação, Odisseu o guerreiro precisa morrer; ele precisa ser despido do “eu” de guerreiro, para renascer. “Em geral, pensa-se na Deusa como apenas uma deidade da fertilidade. Longe disso. Ela é a musa. Ela inspira a poesia. Ela inspira o espírito. Portanto, tem três funções: primeiro, nos dar a vida; segundo, nos receber na morte; terceiro, inspirar nossa realização espiritual poética.” (Campbell, J. p. 69).</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As </a:t>
            </a:r>
            <a:r>
              <a:rPr lang="pt-BR" sz="1400" dirty="0">
                <a:latin typeface="Arial" panose="020B0604020202020204" pitchFamily="34" charset="0"/>
                <a:cs typeface="Arial" panose="020B0604020202020204" pitchFamily="34" charset="0"/>
              </a:rPr>
              <a:t>mitologias e seus ritos ancestrais, por toda parte do planeta, </a:t>
            </a:r>
            <a:r>
              <a:rPr lang="pt-BR" sz="1400" dirty="0" smtClean="0">
                <a:latin typeface="Arial" panose="020B0604020202020204" pitchFamily="34" charset="0"/>
                <a:cs typeface="Arial" panose="020B0604020202020204" pitchFamily="34" charset="0"/>
              </a:rPr>
              <a:t>procuram promover </a:t>
            </a:r>
            <a:r>
              <a:rPr lang="pt-BR" sz="1400" dirty="0">
                <a:latin typeface="Arial" panose="020B0604020202020204" pitchFamily="34" charset="0"/>
                <a:cs typeface="Arial" panose="020B0604020202020204" pitchFamily="34" charset="0"/>
              </a:rPr>
              <a:t>esse diálogo entre os opostos; e é por isso que a deusa já se figura cósmica neste ponto da caminhada da humanidade. Neste </a:t>
            </a:r>
            <a:r>
              <a:rPr lang="pt-BR" sz="1400" dirty="0" smtClean="0">
                <a:latin typeface="Arial" panose="020B0604020202020204" pitchFamily="34" charset="0"/>
                <a:cs typeface="Arial" panose="020B0604020202020204" pitchFamily="34" charset="0"/>
              </a:rPr>
              <a:t>ponto, </a:t>
            </a:r>
            <a:r>
              <a:rPr lang="pt-BR" sz="1400" dirty="0">
                <a:latin typeface="Arial" panose="020B0604020202020204" pitchFamily="34" charset="0"/>
                <a:cs typeface="Arial" panose="020B0604020202020204" pitchFamily="34" charset="0"/>
              </a:rPr>
              <a:t>se vislumbra o </a:t>
            </a:r>
            <a:r>
              <a:rPr lang="pt-BR" sz="1400" dirty="0" smtClean="0">
                <a:latin typeface="Arial" panose="020B0604020202020204" pitchFamily="34" charset="0"/>
                <a:cs typeface="Arial" panose="020B0604020202020204" pitchFamily="34" charset="0"/>
              </a:rPr>
              <a:t>entendimento que </a:t>
            </a:r>
            <a:r>
              <a:rPr lang="pt-BR" sz="1400" dirty="0">
                <a:latin typeface="Arial" panose="020B0604020202020204" pitchFamily="34" charset="0"/>
                <a:cs typeface="Arial" panose="020B0604020202020204" pitchFamily="34" charset="0"/>
              </a:rPr>
              <a:t>aos poucos se nos apresenta, de que um certo sentido transcendental da vida se orienta rumo a concepção de que a consciência lunar e a consciência solar são a mesma consciência.</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Até </a:t>
            </a:r>
            <a:r>
              <a:rPr lang="pt-BR" sz="1400" dirty="0">
                <a:latin typeface="Arial" panose="020B0604020202020204" pitchFamily="34" charset="0"/>
                <a:cs typeface="Arial" panose="020B0604020202020204" pitchFamily="34" charset="0"/>
              </a:rPr>
              <a:t>aqui, a perspectiva na jornada em a Odisseia, já tem disponível alguns elementos importantes, uma vez que o convite já foi aceito, que os ventos já colocaram tudo em movimento, que as tensões entre os opostos na vida secular já deram o ar da graça, e a segunda iniciação trouxe elementos que apontam para a direção em que a ideia de transcender em Um, a ideia de que opostos possam estar unidos em Um, que secular e eterno podem ser aspectos de uma mesma consciência, já se vislumbra.</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A </a:t>
            </a:r>
            <a:r>
              <a:rPr lang="pt-BR" sz="1400" dirty="0">
                <a:latin typeface="Arial" panose="020B0604020202020204" pitchFamily="34" charset="0"/>
                <a:cs typeface="Arial" panose="020B0604020202020204" pitchFamily="34" charset="0"/>
              </a:rPr>
              <a:t>jornada rumo a Ilha do Sol continua e em ressonância com a nossa própria jornada contamos com a mitologia e a psicologia como aliados para seguir em frente.</a:t>
            </a:r>
          </a:p>
        </p:txBody>
      </p:sp>
    </p:spTree>
    <p:extLst>
      <p:ext uri="{BB962C8B-B14F-4D97-AF65-F5344CB8AC3E}">
        <p14:creationId xmlns:p14="http://schemas.microsoft.com/office/powerpoint/2010/main" val="3185846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8569569" y="6429328"/>
            <a:ext cx="3159369" cy="215444"/>
          </a:xfrm>
          <a:prstGeom prst="rect">
            <a:avLst/>
          </a:prstGeom>
        </p:spPr>
        <p:txBody>
          <a:bodyPr wrap="square">
            <a:spAutoFit/>
          </a:bodyPr>
          <a:lstStyle/>
          <a:p>
            <a:r>
              <a:rPr lang="pt-BR" sz="800" dirty="0"/>
              <a:t>https://pt.wikipedia.org/wiki/Ulisses_e_as_Sirenas_(pintura_de_1891)</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885" y="2505808"/>
            <a:ext cx="5882053" cy="3834003"/>
          </a:xfrm>
          <a:prstGeom prst="rect">
            <a:avLst/>
          </a:prstGeom>
        </p:spPr>
      </p:pic>
      <p:sp>
        <p:nvSpPr>
          <p:cNvPr id="4" name="CaixaDeTexto 3"/>
          <p:cNvSpPr txBox="1"/>
          <p:nvPr/>
        </p:nvSpPr>
        <p:spPr>
          <a:xfrm>
            <a:off x="589085" y="237392"/>
            <a:ext cx="11139853" cy="2123658"/>
          </a:xfrm>
          <a:prstGeom prst="rect">
            <a:avLst/>
          </a:prstGeom>
          <a:noFill/>
        </p:spPr>
        <p:txBody>
          <a:bodyPr wrap="square" rtlCol="0">
            <a:spAutoFit/>
          </a:bodyPr>
          <a:lstStyle/>
          <a:p>
            <a:pPr indent="457200" algn="just"/>
            <a:r>
              <a:rPr lang="pt-BR" sz="1200" b="1" dirty="0">
                <a:latin typeface="Arial" panose="020B0604020202020204" pitchFamily="34" charset="0"/>
                <a:cs typeface="Arial" panose="020B0604020202020204" pitchFamily="34" charset="0"/>
              </a:rPr>
              <a:t>RISCOS NO CAMINHO A ILHA DO </a:t>
            </a:r>
            <a:r>
              <a:rPr lang="pt-BR" sz="1200" b="1" dirty="0" smtClean="0">
                <a:latin typeface="Arial" panose="020B0604020202020204" pitchFamily="34" charset="0"/>
                <a:cs typeface="Arial" panose="020B0604020202020204" pitchFamily="34" charset="0"/>
              </a:rPr>
              <a:t>SOL -  O </a:t>
            </a:r>
            <a:r>
              <a:rPr lang="pt-BR" sz="1200" b="1" dirty="0">
                <a:latin typeface="Arial" panose="020B0604020202020204" pitchFamily="34" charset="0"/>
                <a:cs typeface="Arial" panose="020B0604020202020204" pitchFamily="34" charset="0"/>
              </a:rPr>
              <a:t>CANTO DAS SEREIAS</a:t>
            </a:r>
          </a:p>
          <a:p>
            <a:pPr indent="457200" algn="just"/>
            <a:endParaRPr lang="pt-BR" sz="1200" dirty="0" smtClean="0">
              <a:latin typeface="Arial" panose="020B0604020202020204" pitchFamily="34" charset="0"/>
              <a:cs typeface="Arial" panose="020B0604020202020204" pitchFamily="34" charset="0"/>
            </a:endParaRPr>
          </a:p>
          <a:p>
            <a:pPr indent="457200" algn="just"/>
            <a:r>
              <a:rPr lang="pt-BR" sz="1200" dirty="0" smtClean="0">
                <a:latin typeface="Arial" panose="020B0604020202020204" pitchFamily="34" charset="0"/>
                <a:cs typeface="Arial" panose="020B0604020202020204" pitchFamily="34" charset="0"/>
              </a:rPr>
              <a:t>Além </a:t>
            </a:r>
            <a:r>
              <a:rPr lang="pt-BR" sz="1200" dirty="0">
                <a:latin typeface="Arial" panose="020B0604020202020204" pitchFamily="34" charset="0"/>
                <a:cs typeface="Arial" panose="020B0604020202020204" pitchFamily="34" charset="0"/>
              </a:rPr>
              <a:t>de mostrar o caminho até a Ilha do Sol, Circe alerta de que esta rota oferece alguns riscos, o primeiro são as sereias, o canto das sereias, a música do mistério do universo capaz de enfeitiçar; o risco é de que quando se está numa experiência mística, seu canto é capaz de nos fazer esquecer de voltar ao passado terreno.</a:t>
            </a:r>
          </a:p>
          <a:p>
            <a:pPr indent="457200" algn="just"/>
            <a:r>
              <a:rPr lang="pt-BR" sz="1200" dirty="0">
                <a:latin typeface="Arial" panose="020B0604020202020204" pitchFamily="34" charset="0"/>
                <a:cs typeface="Arial" panose="020B0604020202020204" pitchFamily="34" charset="0"/>
              </a:rPr>
              <a:t>A experiência mística pode fazer parecer nossa vida secular, muito menor e sem </a:t>
            </a:r>
            <a:r>
              <a:rPr lang="pt-BR" sz="1200" dirty="0" smtClean="0">
                <a:latin typeface="Arial" panose="020B0604020202020204" pitchFamily="34" charset="0"/>
                <a:cs typeface="Arial" panose="020B0604020202020204" pitchFamily="34" charset="0"/>
              </a:rPr>
              <a:t>brilho, </a:t>
            </a:r>
            <a:r>
              <a:rPr lang="pt-BR" sz="1200" dirty="0">
                <a:latin typeface="Arial" panose="020B0604020202020204" pitchFamily="34" charset="0"/>
                <a:cs typeface="Arial" panose="020B0604020202020204" pitchFamily="34" charset="0"/>
              </a:rPr>
              <a:t>frente a tamanha grandeza, é um risco. É por isso que é importante ter um sentido de vida, um ponto para onde retornar, uma clareza da nossa missão, ou manter uma conexão com o que é genuíno em </a:t>
            </a:r>
            <a:r>
              <a:rPr lang="pt-BR" sz="1200" dirty="0" smtClean="0">
                <a:latin typeface="Arial" panose="020B0604020202020204" pitchFamily="34" charset="0"/>
                <a:cs typeface="Arial" panose="020B0604020202020204" pitchFamily="34" charset="0"/>
              </a:rPr>
              <a:t>nós; e </a:t>
            </a:r>
            <a:r>
              <a:rPr lang="pt-BR" sz="1200" dirty="0">
                <a:latin typeface="Arial" panose="020B0604020202020204" pitchFamily="34" charset="0"/>
                <a:cs typeface="Arial" panose="020B0604020202020204" pitchFamily="34" charset="0"/>
              </a:rPr>
              <a:t>é nessa hora, que sabemos que tanto para Odisseu quanto para Penélope este é um processo de individuação. </a:t>
            </a:r>
          </a:p>
          <a:p>
            <a:pPr indent="457200" algn="just"/>
            <a:r>
              <a:rPr lang="pt-BR" sz="1200" dirty="0">
                <a:latin typeface="Arial" panose="020B0604020202020204" pitchFamily="34" charset="0"/>
                <a:cs typeface="Arial" panose="020B0604020202020204" pitchFamily="34" charset="0"/>
              </a:rPr>
              <a:t>Com o trabalho interior em </a:t>
            </a:r>
            <a:r>
              <a:rPr lang="pt-BR" sz="1200" dirty="0" smtClean="0">
                <a:latin typeface="Arial" panose="020B0604020202020204" pitchFamily="34" charset="0"/>
                <a:cs typeface="Arial" panose="020B0604020202020204" pitchFamily="34" charset="0"/>
              </a:rPr>
              <a:t>andamento, sem perder de vista o necessário </a:t>
            </a:r>
            <a:r>
              <a:rPr lang="pt-BR" sz="1200" dirty="0">
                <a:latin typeface="Arial" panose="020B0604020202020204" pitchFamily="34" charset="0"/>
                <a:cs typeface="Arial" panose="020B0604020202020204" pitchFamily="34" charset="0"/>
              </a:rPr>
              <a:t>ponto de conexão com o mundo exterior da </a:t>
            </a:r>
            <a:r>
              <a:rPr lang="pt-BR" sz="1200" dirty="0" smtClean="0">
                <a:latin typeface="Arial" panose="020B0604020202020204" pitchFamily="34" charset="0"/>
                <a:cs typeface="Arial" panose="020B0604020202020204" pitchFamily="34" charset="0"/>
              </a:rPr>
              <a:t>psique, Odisseu </a:t>
            </a:r>
            <a:r>
              <a:rPr lang="pt-BR" sz="1200" dirty="0">
                <a:latin typeface="Arial" panose="020B0604020202020204" pitchFamily="34" charset="0"/>
                <a:cs typeface="Arial" panose="020B0604020202020204" pitchFamily="34" charset="0"/>
              </a:rPr>
              <a:t>está na jornada de retorno à Penélope e este é um sentido de vida. A próxima citação dá a ideia de como Odisseu lidou com o risco de ser enfeitiçado pelo canto das sereias, sem deixar de vivenciar a experiência mística:</a:t>
            </a:r>
          </a:p>
        </p:txBody>
      </p:sp>
      <p:sp>
        <p:nvSpPr>
          <p:cNvPr id="5" name="CaixaDeTexto 4"/>
          <p:cNvSpPr txBox="1"/>
          <p:nvPr/>
        </p:nvSpPr>
        <p:spPr>
          <a:xfrm>
            <a:off x="589085" y="2413154"/>
            <a:ext cx="4826977" cy="4154984"/>
          </a:xfrm>
          <a:prstGeom prst="rect">
            <a:avLst/>
          </a:prstGeom>
          <a:noFill/>
        </p:spPr>
        <p:txBody>
          <a:bodyPr wrap="square" rtlCol="0">
            <a:spAutoFit/>
          </a:bodyPr>
          <a:lstStyle/>
          <a:p>
            <a:pPr indent="457200" algn="just"/>
            <a:r>
              <a:rPr lang="pt-BR" sz="1200" dirty="0">
                <a:latin typeface="Arial" panose="020B0604020202020204" pitchFamily="34" charset="0"/>
                <a:cs typeface="Arial" panose="020B0604020202020204" pitchFamily="34" charset="0"/>
              </a:rPr>
              <a:t>“Existe uma revelação que transcende a tudo o que se pode fazer ou pensar; é a experiência mística mais cabal que se pode ter, e é isso que Odisseu quer, porém, sem ser atirado nas rochas para consegui-lo. Por isso ele entope os ouvidos de seus homens com cera e se amarra ao mastro sem cera nos ouvidos. Ele diz ao timoneiro; ‘Não importa o que eu diga, não me desamarre’. Pois ele sabe que será irresistivelmente atraído para fora de seu corpo.” (Campbell, J. p. 206 e 207).</a:t>
            </a:r>
          </a:p>
          <a:p>
            <a:pPr indent="457200" algn="just"/>
            <a:r>
              <a:rPr lang="pt-BR" sz="1200" dirty="0">
                <a:latin typeface="Arial" panose="020B0604020202020204" pitchFamily="34" charset="0"/>
                <a:cs typeface="Arial" panose="020B0604020202020204" pitchFamily="34" charset="0"/>
              </a:rPr>
              <a:t>Um Odisseu amarrado ao mastro e sem cera nos ouvidos é um Odisseu que embora esteja consciente e exposto ao que é aprendido, ao que é condicionado por regras comuns à sociedade, a um coletivo, a um padrão de comportamento, ele se manterá conectado ao que é genuíno em si, a sua alma em si. Isto denota um diálogo entre opostos na psique, o condicionado versus o que representa o fenômeno de sua individuação, e com isso já se estabelece um “eu” fortalecido</a:t>
            </a:r>
            <a:r>
              <a:rPr lang="pt-BR" sz="1200" dirty="0" smtClean="0">
                <a:latin typeface="Arial" panose="020B0604020202020204" pitchFamily="34" charset="0"/>
                <a:cs typeface="Arial" panose="020B0604020202020204" pitchFamily="34" charset="0"/>
              </a:rPr>
              <a:t>.</a:t>
            </a:r>
          </a:p>
          <a:p>
            <a:pPr indent="457200" algn="just"/>
            <a:r>
              <a:rPr lang="pt-BR" sz="1200" dirty="0" smtClean="0">
                <a:latin typeface="Arial" panose="020B0604020202020204" pitchFamily="34" charset="0"/>
                <a:cs typeface="Arial" panose="020B0604020202020204" pitchFamily="34" charset="0"/>
              </a:rPr>
              <a:t>Assim sendo, </a:t>
            </a:r>
            <a:r>
              <a:rPr lang="pt-BR" sz="1200" dirty="0">
                <a:latin typeface="Arial" panose="020B0604020202020204" pitchFamily="34" charset="0"/>
                <a:cs typeface="Arial" panose="020B0604020202020204" pitchFamily="34" charset="0"/>
              </a:rPr>
              <a:t>terá a experiência mística da forma mais consciente e segura que puder, é por isso que as mitologias têm um lugar importante na jornada, são aliados, sua tripulação ao contrário está somente blindada com a cera nos ouvidos e segue o que já está </a:t>
            </a:r>
            <a:r>
              <a:rPr lang="pt-BR" sz="1200" dirty="0" err="1">
                <a:latin typeface="Arial" panose="020B0604020202020204" pitchFamily="34" charset="0"/>
                <a:cs typeface="Arial" panose="020B0604020202020204" pitchFamily="34" charset="0"/>
              </a:rPr>
              <a:t>pré</a:t>
            </a:r>
            <a:r>
              <a:rPr lang="pt-BR" sz="1200" dirty="0">
                <a:latin typeface="Arial" panose="020B0604020202020204" pitchFamily="34" charset="0"/>
                <a:cs typeface="Arial" panose="020B0604020202020204" pitchFamily="34" charset="0"/>
              </a:rPr>
              <a:t> determinado.</a:t>
            </a:r>
          </a:p>
          <a:p>
            <a:pPr indent="457200" algn="just"/>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42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9035155" y="5224008"/>
            <a:ext cx="2786340" cy="215444"/>
          </a:xfrm>
          <a:prstGeom prst="rect">
            <a:avLst/>
          </a:prstGeom>
        </p:spPr>
        <p:txBody>
          <a:bodyPr wrap="none">
            <a:spAutoFit/>
          </a:bodyPr>
          <a:lstStyle/>
          <a:p>
            <a:r>
              <a:rPr lang="pt-BR" sz="800" dirty="0"/>
              <a:t>https://en.wikipedia.org/wiki/Between_Scylla_and_Charybdis</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933" y="2162756"/>
            <a:ext cx="4299562" cy="3061252"/>
          </a:xfrm>
          <a:prstGeom prst="rect">
            <a:avLst/>
          </a:prstGeom>
        </p:spPr>
      </p:pic>
      <p:sp>
        <p:nvSpPr>
          <p:cNvPr id="4" name="CaixaDeTexto 3"/>
          <p:cNvSpPr txBox="1"/>
          <p:nvPr/>
        </p:nvSpPr>
        <p:spPr>
          <a:xfrm>
            <a:off x="461176" y="707666"/>
            <a:ext cx="6869927" cy="5324535"/>
          </a:xfrm>
          <a:prstGeom prst="rect">
            <a:avLst/>
          </a:prstGeom>
          <a:noFill/>
        </p:spPr>
        <p:txBody>
          <a:bodyPr wrap="square" rtlCol="0">
            <a:spAutoFit/>
          </a:bodyPr>
          <a:lstStyle/>
          <a:p>
            <a:pPr indent="457200" algn="just"/>
            <a:r>
              <a:rPr lang="pt-BR" sz="1400" b="1" dirty="0" smtClean="0">
                <a:latin typeface="Arial" panose="020B0604020202020204" pitchFamily="34" charset="0"/>
                <a:cs typeface="Arial" panose="020B0604020202020204" pitchFamily="34" charset="0"/>
              </a:rPr>
              <a:t>CILA </a:t>
            </a:r>
            <a:r>
              <a:rPr lang="pt-BR" sz="1400" b="1" dirty="0">
                <a:latin typeface="Arial" panose="020B0604020202020204" pitchFamily="34" charset="0"/>
                <a:cs typeface="Arial" panose="020B0604020202020204" pitchFamily="34" charset="0"/>
              </a:rPr>
              <a:t>E </a:t>
            </a:r>
            <a:r>
              <a:rPr lang="pt-BR" sz="1400" b="1" dirty="0" smtClean="0">
                <a:latin typeface="Arial" panose="020B0604020202020204" pitchFamily="34" charset="0"/>
                <a:cs typeface="Arial" panose="020B0604020202020204" pitchFamily="34" charset="0"/>
              </a:rPr>
              <a:t>CARIBDES</a:t>
            </a:r>
          </a:p>
          <a:p>
            <a:pPr indent="457200" algn="just"/>
            <a:endParaRPr lang="pt-BR" sz="1400" b="1" dirty="0">
              <a:latin typeface="Arial" panose="020B0604020202020204" pitchFamily="34" charset="0"/>
              <a:cs typeface="Arial" panose="020B0604020202020204" pitchFamily="34" charset="0"/>
            </a:endParaRPr>
          </a:p>
          <a:p>
            <a:pPr indent="457200" algn="just"/>
            <a:r>
              <a:rPr lang="pt-BR" sz="1200" dirty="0">
                <a:latin typeface="Arial" panose="020B0604020202020204" pitchFamily="34" charset="0"/>
                <a:cs typeface="Arial" panose="020B0604020202020204" pitchFamily="34" charset="0"/>
              </a:rPr>
              <a:t>Antes de chegar a Ilha do Sol há ainda um desafio, passar por Cila e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a imagem representativa de Cila e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parece apontar para a força gerada pelas muitas disputas e choques que foram </a:t>
            </a:r>
            <a:r>
              <a:rPr lang="pt-BR" sz="1200" dirty="0" smtClean="0">
                <a:latin typeface="Arial" panose="020B0604020202020204" pitchFamily="34" charset="0"/>
                <a:cs typeface="Arial" panose="020B0604020202020204" pitchFamily="34" charset="0"/>
              </a:rPr>
              <a:t>enfrentados, e diga-se </a:t>
            </a:r>
            <a:r>
              <a:rPr lang="pt-BR" sz="1200" dirty="0">
                <a:latin typeface="Arial" panose="020B0604020202020204" pitchFamily="34" charset="0"/>
                <a:cs typeface="Arial" panose="020B0604020202020204" pitchFamily="34" charset="0"/>
              </a:rPr>
              <a:t>de passagem</a:t>
            </a:r>
            <a:r>
              <a:rPr lang="pt-BR" sz="1200" dirty="0" smtClean="0">
                <a:latin typeface="Arial" panose="020B0604020202020204" pitchFamily="34" charset="0"/>
                <a:cs typeface="Arial" panose="020B0604020202020204" pitchFamily="34" charset="0"/>
              </a:rPr>
              <a:t>, ainda enfrentamos, </a:t>
            </a:r>
            <a:r>
              <a:rPr lang="pt-BR" sz="1200" dirty="0">
                <a:latin typeface="Arial" panose="020B0604020202020204" pitchFamily="34" charset="0"/>
                <a:cs typeface="Arial" panose="020B0604020202020204" pitchFamily="34" charset="0"/>
              </a:rPr>
              <a:t>no encontro intempestivo entre as mitologias dos povos agrários, sedentários com os povos caçadores, nômades, ao longo da história de conquistas; a imagem aponta para a sobreposição de valores, apropriações de ideologias, escravizações, </a:t>
            </a:r>
            <a:r>
              <a:rPr lang="pt-BR" sz="1200" dirty="0" smtClean="0">
                <a:latin typeface="Arial" panose="020B0604020202020204" pitchFamily="34" charset="0"/>
                <a:cs typeface="Arial" panose="020B0604020202020204" pitchFamily="34" charset="0"/>
              </a:rPr>
              <a:t>sincretismos, revogações.</a:t>
            </a:r>
            <a:endParaRPr lang="pt-BR" sz="1200" dirty="0">
              <a:latin typeface="Arial" panose="020B0604020202020204" pitchFamily="34" charset="0"/>
              <a:cs typeface="Arial" panose="020B0604020202020204" pitchFamily="34" charset="0"/>
            </a:endParaRPr>
          </a:p>
          <a:p>
            <a:pPr indent="457200" algn="just"/>
            <a:r>
              <a:rPr lang="pt-BR" sz="1200" dirty="0">
                <a:latin typeface="Arial" panose="020B0604020202020204" pitchFamily="34" charset="0"/>
                <a:cs typeface="Arial" panose="020B0604020202020204" pitchFamily="34" charset="0"/>
              </a:rPr>
              <a:t>O cão, o porco e o gado são animais domesticados por povos das primeiras comunidades agrárias; a parte de baixo de Cila é representada pela imagem de uma matilha de cães a latir, e a imagem de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é um turbilhão de água que vem varrendo tudo. A citação por si é clara:</a:t>
            </a:r>
          </a:p>
          <a:p>
            <a:pPr indent="457200" algn="just"/>
            <a:r>
              <a:rPr lang="pt-BR" sz="1200" dirty="0">
                <a:latin typeface="Arial" panose="020B0604020202020204" pitchFamily="34" charset="0"/>
                <a:cs typeface="Arial" panose="020B0604020202020204" pitchFamily="34" charset="0"/>
              </a:rPr>
              <a:t>“Depois das sereias, vem a trama estranha e horrível de Cila e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Cila é uma jovem náufraga numa costa escarpada de rocha e a parte de baixo do seu corpo é uma matilha de cães a latir. Do outro lado rodopia um turbilhão na água, e esta é a outra deusa,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No Período Helenístico, Cila era identificada como a rocha da lógica, enquanto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era associada ao abismo do misticismo. É preciso navegar entre dois – essas são as instruções para seguir adiante pelo caminho do meio, entre os pares de opostos.” (Campbell, J. p. 207)</a:t>
            </a:r>
          </a:p>
          <a:p>
            <a:pPr indent="457200" algn="just"/>
            <a:r>
              <a:rPr lang="pt-BR" sz="1200" dirty="0">
                <a:latin typeface="Arial" panose="020B0604020202020204" pitchFamily="34" charset="0"/>
                <a:cs typeface="Arial" panose="020B0604020202020204" pitchFamily="34" charset="0"/>
              </a:rPr>
              <a:t>Bem se Cila é a representação da rocha da lógica, com uma matilha de cães a latir, a impressão é de que a deusa “soltou os cachorros” e de que perdeu a lógica, ou de que perdeu a cabeça, ou de que há um interesse de que ela se mostre assim, desequilibrada para que </a:t>
            </a:r>
            <a:r>
              <a:rPr lang="pt-BR" sz="1200" dirty="0" err="1">
                <a:latin typeface="Arial" panose="020B0604020202020204" pitchFamily="34" charset="0"/>
                <a:cs typeface="Arial" panose="020B0604020202020204" pitchFamily="34" charset="0"/>
              </a:rPr>
              <a:t>Febo</a:t>
            </a:r>
            <a:r>
              <a:rPr lang="pt-BR" sz="1200" dirty="0">
                <a:latin typeface="Arial" panose="020B0604020202020204" pitchFamily="34" charset="0"/>
                <a:cs typeface="Arial" panose="020B0604020202020204" pitchFamily="34" charset="0"/>
              </a:rPr>
              <a:t> Apolo venha e racionalmente, como deus solar, racional, possa assim se sobrepor.</a:t>
            </a:r>
          </a:p>
          <a:p>
            <a:pPr indent="457200" algn="just"/>
            <a:r>
              <a:rPr lang="pt-BR" sz="1200" dirty="0">
                <a:latin typeface="Arial" panose="020B0604020202020204" pitchFamily="34" charset="0"/>
                <a:cs typeface="Arial" panose="020B0604020202020204" pitchFamily="34" charset="0"/>
              </a:rPr>
              <a:t>O mesmo se aplica à </a:t>
            </a:r>
            <a:r>
              <a:rPr lang="pt-BR" sz="1200" dirty="0" err="1">
                <a:latin typeface="Arial" panose="020B0604020202020204" pitchFamily="34" charset="0"/>
                <a:cs typeface="Arial" panose="020B0604020202020204" pitchFamily="34" charset="0"/>
              </a:rPr>
              <a:t>Caribdes</a:t>
            </a:r>
            <a:r>
              <a:rPr lang="pt-BR" sz="1200" dirty="0">
                <a:latin typeface="Arial" panose="020B0604020202020204" pitchFamily="34" charset="0"/>
                <a:cs typeface="Arial" panose="020B0604020202020204" pitchFamily="34" charset="0"/>
              </a:rPr>
              <a:t> que se apresenta como um turbilhão de água; elemento associado às emoções e ao feminino e que se mostra aqui em desequilíbrio também; é um turbilhão, ou da mesma forma há um interesse que se pareça em desequilíbrio, para que </a:t>
            </a:r>
            <a:r>
              <a:rPr lang="pt-BR" sz="1200" dirty="0" err="1">
                <a:latin typeface="Arial" panose="020B0604020202020204" pitchFamily="34" charset="0"/>
                <a:cs typeface="Arial" panose="020B0604020202020204" pitchFamily="34" charset="0"/>
              </a:rPr>
              <a:t>Febo</a:t>
            </a:r>
            <a:r>
              <a:rPr lang="pt-BR" sz="1200" dirty="0">
                <a:latin typeface="Arial" panose="020B0604020202020204" pitchFamily="34" charset="0"/>
                <a:cs typeface="Arial" panose="020B0604020202020204" pitchFamily="34" charset="0"/>
              </a:rPr>
              <a:t> Apolo seja a representação racional e equilibrada do “caminho do meio”. </a:t>
            </a:r>
          </a:p>
          <a:p>
            <a:pPr indent="457200" algn="just"/>
            <a:r>
              <a:rPr lang="pt-BR" sz="1200" dirty="0">
                <a:latin typeface="Arial" panose="020B0604020202020204" pitchFamily="34" charset="0"/>
                <a:cs typeface="Arial" panose="020B0604020202020204" pitchFamily="34" charset="0"/>
              </a:rPr>
              <a:t>Ora, este ainda não é o fim da jornada, se olharmos mais </a:t>
            </a:r>
            <a:r>
              <a:rPr lang="pt-BR" sz="1200" dirty="0" smtClean="0">
                <a:latin typeface="Arial" panose="020B0604020202020204" pitchFamily="34" charset="0"/>
                <a:cs typeface="Arial" panose="020B0604020202020204" pitchFamily="34" charset="0"/>
              </a:rPr>
              <a:t>profundamente, </a:t>
            </a:r>
            <a:r>
              <a:rPr lang="pt-BR" sz="1200" dirty="0">
                <a:latin typeface="Arial" panose="020B0604020202020204" pitchFamily="34" charset="0"/>
                <a:cs typeface="Arial" panose="020B0604020202020204" pitchFamily="34" charset="0"/>
              </a:rPr>
              <a:t>veremos que esta ainda não é uma forma conclusiva, porque a proposta de A Odisseia é de um retorno à Deusa em equilíbrio entre os pares, outras representações ainda vão se apresentar.</a:t>
            </a:r>
          </a:p>
        </p:txBody>
      </p:sp>
    </p:spTree>
    <p:extLst>
      <p:ext uri="{BB962C8B-B14F-4D97-AF65-F5344CB8AC3E}">
        <p14:creationId xmlns:p14="http://schemas.microsoft.com/office/powerpoint/2010/main" val="122692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544945" y="517237"/>
            <a:ext cx="11139055" cy="6463308"/>
          </a:xfrm>
          <a:prstGeom prst="rect">
            <a:avLst/>
          </a:prstGeom>
          <a:noFill/>
        </p:spPr>
        <p:txBody>
          <a:bodyPr wrap="square" rtlCol="0">
            <a:spAutoFit/>
          </a:bodyPr>
          <a:lstStyle/>
          <a:p>
            <a:pPr indent="457200" algn="just"/>
            <a:r>
              <a:rPr lang="pt-BR" dirty="0" smtClean="0">
                <a:latin typeface="Arial" panose="020B0604020202020204" pitchFamily="34" charset="0"/>
                <a:cs typeface="Arial" panose="020B0604020202020204" pitchFamily="34" charset="0"/>
              </a:rPr>
              <a:t>De posse dessas informações, muitos desdobramentos e paralelos podem ser traçados enquanto percorremos o poema clássico do período homérico, A Odisseia. </a:t>
            </a:r>
            <a:r>
              <a:rPr lang="pt-BR" dirty="0">
                <a:latin typeface="Arial" panose="020B0604020202020204" pitchFamily="34" charset="0"/>
                <a:cs typeface="Arial" panose="020B0604020202020204" pitchFamily="34" charset="0"/>
              </a:rPr>
              <a:t>V</a:t>
            </a:r>
            <a:r>
              <a:rPr lang="pt-BR" dirty="0" smtClean="0">
                <a:latin typeface="Arial" panose="020B0604020202020204" pitchFamily="34" charset="0"/>
                <a:cs typeface="Arial" panose="020B0604020202020204" pitchFamily="34" charset="0"/>
              </a:rPr>
              <a:t>eremos uma proposta de como um mito pode se direcionar para um sentido de uma compreensão de nós mesmos. Como eu não poderia dizer com melhores palavras, deixo que o próprio Campbell ilustre a ideia: “A função do mito é nos colocar em sincronia com nós mesmos, com nosso grupo social e com o ambiente no qual vivemos.” (Campbell, J. p. 51)</a:t>
            </a:r>
          </a:p>
          <a:p>
            <a:pPr indent="457200" algn="just"/>
            <a:endParaRPr lang="pt-BR" dirty="0" smtClean="0">
              <a:latin typeface="Arial" panose="020B0604020202020204" pitchFamily="34" charset="0"/>
              <a:cs typeface="Arial" panose="020B0604020202020204" pitchFamily="34" charset="0"/>
            </a:endParaRPr>
          </a:p>
          <a:p>
            <a:pPr indent="457200" algn="just"/>
            <a:r>
              <a:rPr lang="pt-BR" dirty="0" smtClean="0">
                <a:latin typeface="Arial" panose="020B0604020202020204" pitchFamily="34" charset="0"/>
                <a:cs typeface="Arial" panose="020B0604020202020204" pitchFamily="34" charset="0"/>
              </a:rPr>
              <a:t>O poema a Odisseia aponta para um ponto no tempo, situado após a expressão do poema A Ilíada, que abordou a guerra de Tróia e todo um universo de orientação masculina dos povos indo-europeus, onde figuram os deuses do Olimpo, como Zeus e Apolo, da mitologia grega. A Odisseia propõe uma iniciação aos principais personagens, Odisseu, Penélope e Telêmaco, promovida pelo encontro com a Deusa, o universo feminino. Fundamentalmente, em a Odisseia falamos do retorno à Deusa, há inclusive uma controvérsia indicada pelo romancista inglês, Samuel </a:t>
            </a:r>
            <a:r>
              <a:rPr lang="pt-BR" dirty="0" err="1" smtClean="0">
                <a:latin typeface="Arial" panose="020B0604020202020204" pitchFamily="34" charset="0"/>
                <a:cs typeface="Arial" panose="020B0604020202020204" pitchFamily="34" charset="0"/>
              </a:rPr>
              <a:t>Butler</a:t>
            </a:r>
            <a:r>
              <a:rPr lang="pt-BR" dirty="0" smtClean="0">
                <a:latin typeface="Arial" panose="020B0604020202020204" pitchFamily="34" charset="0"/>
                <a:cs typeface="Arial" panose="020B0604020202020204" pitchFamily="34" charset="0"/>
              </a:rPr>
              <a:t>, de que o próprio poema, atribuído ao período clássico homérico, teria sido escrito por uma mulher.</a:t>
            </a:r>
          </a:p>
          <a:p>
            <a:pPr indent="457200" algn="just"/>
            <a:endParaRPr lang="pt-BR" dirty="0" smtClean="0">
              <a:latin typeface="Arial" panose="020B0604020202020204" pitchFamily="34" charset="0"/>
              <a:cs typeface="Arial" panose="020B0604020202020204" pitchFamily="34" charset="0"/>
            </a:endParaRPr>
          </a:p>
          <a:p>
            <a:pPr indent="457200" algn="just"/>
            <a:r>
              <a:rPr lang="pt-BR" dirty="0">
                <a:latin typeface="Arial" panose="020B0604020202020204" pitchFamily="34" charset="0"/>
                <a:cs typeface="Arial" panose="020B0604020202020204" pitchFamily="34" charset="0"/>
              </a:rPr>
              <a:t>O</a:t>
            </a:r>
            <a:r>
              <a:rPr lang="pt-BR" dirty="0" smtClean="0">
                <a:latin typeface="Arial" panose="020B0604020202020204" pitchFamily="34" charset="0"/>
                <a:cs typeface="Arial" panose="020B0604020202020204" pitchFamily="34" charset="0"/>
              </a:rPr>
              <a:t> relato e a minuciosa observação do poema, é uma maneira de colocarmos masculino e feminino na pauta de nossas reflexões, esperando que Odisseu, herói da trama possa se despojar do guerreiro a fim de ir ao encontro de sua própria vida; e Penélope, heroína da epopeia, também possa se despojar do que lhe é exigido moral e socialmente, para ir ao encontro de sua própria vida. “... Odisseu precisa ser despojado da sua atitude de guerreiro, papel que não comporta nenhum diálogo entre as forças do masculino e do feminino.” (Campbell, J. p. 197 § 2).</a:t>
            </a:r>
          </a:p>
          <a:p>
            <a:pPr algn="just"/>
            <a:endParaRPr lang="pt-BR" dirty="0" smtClean="0"/>
          </a:p>
          <a:p>
            <a:endParaRPr lang="pt-BR" dirty="0"/>
          </a:p>
        </p:txBody>
      </p:sp>
    </p:spTree>
    <p:extLst>
      <p:ext uri="{BB962C8B-B14F-4D97-AF65-F5344CB8AC3E}">
        <p14:creationId xmlns:p14="http://schemas.microsoft.com/office/powerpoint/2010/main" val="3726996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050" y="1129085"/>
            <a:ext cx="6774512" cy="3983604"/>
          </a:xfrm>
          <a:prstGeom prst="rect">
            <a:avLst/>
          </a:prstGeom>
        </p:spPr>
      </p:pic>
      <p:sp>
        <p:nvSpPr>
          <p:cNvPr id="3" name="Retângulo 2"/>
          <p:cNvSpPr/>
          <p:nvPr/>
        </p:nvSpPr>
        <p:spPr>
          <a:xfrm>
            <a:off x="5029938" y="5201387"/>
            <a:ext cx="3387969" cy="215444"/>
          </a:xfrm>
          <a:prstGeom prst="rect">
            <a:avLst/>
          </a:prstGeom>
        </p:spPr>
        <p:txBody>
          <a:bodyPr wrap="square">
            <a:spAutoFit/>
          </a:bodyPr>
          <a:lstStyle/>
          <a:p>
            <a:r>
              <a:rPr lang="pt-BR" sz="800" dirty="0"/>
              <a:t>https://www.awesomestories.com/asset/view/Odysseus-and-the-Sirens</a:t>
            </a:r>
          </a:p>
        </p:txBody>
      </p:sp>
    </p:spTree>
    <p:extLst>
      <p:ext uri="{BB962C8B-B14F-4D97-AF65-F5344CB8AC3E}">
        <p14:creationId xmlns:p14="http://schemas.microsoft.com/office/powerpoint/2010/main" val="1480857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2330990" y="3852269"/>
            <a:ext cx="2002471" cy="215444"/>
          </a:xfrm>
          <a:prstGeom prst="rect">
            <a:avLst/>
          </a:prstGeom>
        </p:spPr>
        <p:txBody>
          <a:bodyPr wrap="none">
            <a:spAutoFit/>
          </a:bodyPr>
          <a:lstStyle/>
          <a:p>
            <a:r>
              <a:rPr lang="pt-BR" sz="800" dirty="0"/>
              <a:t>https://www.wikidata.org/wiki/Q20545535</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99" y="505767"/>
            <a:ext cx="3979757" cy="3307984"/>
          </a:xfrm>
          <a:prstGeom prst="rect">
            <a:avLst/>
          </a:prstGeom>
        </p:spPr>
      </p:pic>
      <p:sp>
        <p:nvSpPr>
          <p:cNvPr id="4" name="CaixaDeTexto 3"/>
          <p:cNvSpPr txBox="1"/>
          <p:nvPr/>
        </p:nvSpPr>
        <p:spPr>
          <a:xfrm>
            <a:off x="5001372" y="916815"/>
            <a:ext cx="6392849" cy="2677656"/>
          </a:xfrm>
          <a:prstGeom prst="rect">
            <a:avLst/>
          </a:prstGeom>
          <a:noFill/>
        </p:spPr>
        <p:txBody>
          <a:bodyPr wrap="square" rtlCol="0">
            <a:spAutoFit/>
          </a:bodyPr>
          <a:lstStyle/>
          <a:p>
            <a:pPr indent="457200" algn="just"/>
            <a:r>
              <a:rPr lang="pt-BR" sz="1400" b="1" dirty="0">
                <a:latin typeface="Arial" panose="020B0604020202020204" pitchFamily="34" charset="0"/>
                <a:cs typeface="Arial" panose="020B0604020202020204" pitchFamily="34" charset="0"/>
              </a:rPr>
              <a:t>A ILHA DO SOL</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Para </a:t>
            </a:r>
            <a:r>
              <a:rPr lang="pt-BR" sz="1400" dirty="0">
                <a:latin typeface="Arial" panose="020B0604020202020204" pitchFamily="34" charset="0"/>
                <a:cs typeface="Arial" panose="020B0604020202020204" pitchFamily="34" charset="0"/>
              </a:rPr>
              <a:t>tentar colocar em palavras o que compreendendo sobre a ideia que segue, vou começar pela citação:</a:t>
            </a:r>
          </a:p>
          <a:p>
            <a:pPr indent="457200" algn="just"/>
            <a:r>
              <a:rPr lang="pt-BR" sz="1400" dirty="0">
                <a:latin typeface="Arial" panose="020B0604020202020204" pitchFamily="34" charset="0"/>
                <a:cs typeface="Arial" panose="020B0604020202020204" pitchFamily="34" charset="0"/>
              </a:rPr>
              <a:t>“Depois de passar por essas provas, Odisseu chega à Ilha do Sol, casa de </a:t>
            </a:r>
            <a:r>
              <a:rPr lang="pt-BR" sz="1400" dirty="0" err="1">
                <a:latin typeface="Arial" panose="020B0604020202020204" pitchFamily="34" charset="0"/>
                <a:cs typeface="Arial" panose="020B0604020202020204" pitchFamily="34" charset="0"/>
              </a:rPr>
              <a:t>Febo</a:t>
            </a:r>
            <a:r>
              <a:rPr lang="pt-BR" sz="1400" dirty="0">
                <a:latin typeface="Arial" panose="020B0604020202020204" pitchFamily="34" charset="0"/>
                <a:cs typeface="Arial" panose="020B0604020202020204" pitchFamily="34" charset="0"/>
              </a:rPr>
              <a:t> Apolo.</a:t>
            </a:r>
          </a:p>
          <a:p>
            <a:pPr indent="457200" algn="just"/>
            <a:r>
              <a:rPr lang="pt-BR" sz="1400" dirty="0">
                <a:latin typeface="Arial" panose="020B0604020202020204" pitchFamily="34" charset="0"/>
                <a:cs typeface="Arial" panose="020B0604020202020204" pitchFamily="34" charset="0"/>
              </a:rPr>
              <a:t>Mas nessa ilha existe um tabu. Não se pode matar nem comer o gado do Sol. Ou seja, quando se está na presença da deidade última não há de se ter preocupações econômicas. Quando chega esse momento da mais elevada experiência da consciência e energia da luz da vida, algo extraordinário acontece. Não há como ter preocupações como, por exemplo, ‘Vamos comer um sanduíche e tomar um café.’” (Campbell, J. p. 207)</a:t>
            </a:r>
          </a:p>
        </p:txBody>
      </p:sp>
      <p:sp>
        <p:nvSpPr>
          <p:cNvPr id="5" name="CaixaDeTexto 4"/>
          <p:cNvSpPr txBox="1"/>
          <p:nvPr/>
        </p:nvSpPr>
        <p:spPr>
          <a:xfrm>
            <a:off x="604299" y="4325511"/>
            <a:ext cx="10789922" cy="1600438"/>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Como seres </a:t>
            </a:r>
            <a:r>
              <a:rPr lang="pt-BR" sz="1400" dirty="0" err="1">
                <a:latin typeface="Arial" panose="020B0604020202020204" pitchFamily="34" charset="0"/>
                <a:cs typeface="Arial" panose="020B0604020202020204" pitchFamily="34" charset="0"/>
              </a:rPr>
              <a:t>bio</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psico</a:t>
            </a:r>
            <a:r>
              <a:rPr lang="pt-BR" sz="1400" dirty="0">
                <a:latin typeface="Arial" panose="020B0604020202020204" pitchFamily="34" charset="0"/>
                <a:cs typeface="Arial" panose="020B0604020202020204" pitchFamily="34" charset="0"/>
              </a:rPr>
              <a:t>, social e espiritual que somos, a dádiva é atributo do sagrado, da vontade da alma em associação a uma consciência elevada; a dádiva é uma qualidade do divino, ela não pode ser alcançada por um desejo frívolo; é preciso destilar o desejo, purificar a intensão, submeter-se ao </a:t>
            </a:r>
            <a:r>
              <a:rPr lang="pt-BR" sz="1400" dirty="0" err="1">
                <a:latin typeface="Arial" panose="020B0604020202020204" pitchFamily="34" charset="0"/>
                <a:cs typeface="Arial" panose="020B0604020202020204" pitchFamily="34" charset="0"/>
              </a:rPr>
              <a:t>numinoso</a:t>
            </a:r>
            <a:r>
              <a:rPr lang="pt-BR" sz="1400" dirty="0">
                <a:latin typeface="Arial" panose="020B0604020202020204" pitchFamily="34" charset="0"/>
                <a:cs typeface="Arial" panose="020B0604020202020204" pitchFamily="34" charset="0"/>
              </a:rPr>
              <a:t> com determinada liturgia, com determinada reverência.</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A </a:t>
            </a:r>
            <a:r>
              <a:rPr lang="pt-BR" sz="1400" dirty="0">
                <a:latin typeface="Arial" panose="020B0604020202020204" pitchFamily="34" charset="0"/>
                <a:cs typeface="Arial" panose="020B0604020202020204" pitchFamily="34" charset="0"/>
              </a:rPr>
              <a:t>dádiva não pode ser exigida por uma imposição do tipo: “as coisas são assim porque eu quero, pronto e acabou”. A dádiva exigirá uma harmonia integrada com a fonte sagrada e em concordância com ela. Exigirá o peso de ser uma verdade e em alinhamento exato da constelação de todas as facetas da vida: corpo, mente e espírito, juntos.</a:t>
            </a:r>
          </a:p>
        </p:txBody>
      </p:sp>
    </p:spTree>
    <p:extLst>
      <p:ext uri="{BB962C8B-B14F-4D97-AF65-F5344CB8AC3E}">
        <p14:creationId xmlns:p14="http://schemas.microsoft.com/office/powerpoint/2010/main" val="624526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1041621" y="667909"/>
            <a:ext cx="10376452" cy="6124754"/>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Para relembrar, entre os povos caçadores nômades, havia a aliança entre as sociedades humanas e as sociedades animais; e entre os povos agrários, sedentários, uma aliança entre as sociedades humanas e as sociedades vegetais. Ambas sob as bênçãos da divindade para as quais sacrifícios ou penitências foram ritualizados, para que as </a:t>
            </a:r>
            <a:r>
              <a:rPr lang="pt-BR" sz="1400" dirty="0" smtClean="0">
                <a:latin typeface="Arial" panose="020B0604020202020204" pitchFamily="34" charset="0"/>
                <a:cs typeface="Arial" panose="020B0604020202020204" pitchFamily="34" charset="0"/>
              </a:rPr>
              <a:t>dádivas </a:t>
            </a:r>
            <a:r>
              <a:rPr lang="pt-BR" sz="1400" dirty="0">
                <a:latin typeface="Arial" panose="020B0604020202020204" pitchFamily="34" charset="0"/>
                <a:cs typeface="Arial" panose="020B0604020202020204" pitchFamily="34" charset="0"/>
              </a:rPr>
              <a:t>nunca lhes faltassem. </a:t>
            </a:r>
          </a:p>
          <a:p>
            <a:pPr indent="457200" algn="just"/>
            <a:r>
              <a:rPr lang="pt-BR" sz="1400" dirty="0">
                <a:latin typeface="Arial" panose="020B0604020202020204" pitchFamily="34" charset="0"/>
                <a:cs typeface="Arial" panose="020B0604020202020204" pitchFamily="34" charset="0"/>
              </a:rPr>
              <a:t>Os povos </a:t>
            </a:r>
            <a:r>
              <a:rPr lang="pt-BR" sz="1400" dirty="0" smtClean="0">
                <a:latin typeface="Arial" panose="020B0604020202020204" pitchFamily="34" charset="0"/>
                <a:cs typeface="Arial" panose="020B0604020202020204" pitchFamily="34" charset="0"/>
              </a:rPr>
              <a:t>indo-europeus </a:t>
            </a:r>
            <a:r>
              <a:rPr lang="pt-BR" sz="1400" dirty="0">
                <a:latin typeface="Arial" panose="020B0604020202020204" pitchFamily="34" charset="0"/>
                <a:cs typeface="Arial" panose="020B0604020202020204" pitchFamily="34" charset="0"/>
              </a:rPr>
              <a:t>em determinado ponto de sua trajetória são considerados pastores de gado, porém com esta conduta, já há um sincretismo e uma contextualização deve estar presente; </a:t>
            </a:r>
            <a:r>
              <a:rPr lang="pt-BR" sz="1400" dirty="0" err="1">
                <a:latin typeface="Arial" panose="020B0604020202020204" pitchFamily="34" charset="0"/>
                <a:cs typeface="Arial" panose="020B0604020202020204" pitchFamily="34" charset="0"/>
              </a:rPr>
              <a:t>Febo</a:t>
            </a:r>
            <a:r>
              <a:rPr lang="pt-BR" sz="1400" dirty="0">
                <a:latin typeface="Arial" panose="020B0604020202020204" pitchFamily="34" charset="0"/>
                <a:cs typeface="Arial" panose="020B0604020202020204" pitchFamily="34" charset="0"/>
              </a:rPr>
              <a:t> Apolo deidade dos povos </a:t>
            </a:r>
            <a:r>
              <a:rPr lang="pt-BR" sz="1400" dirty="0" smtClean="0">
                <a:latin typeface="Arial" panose="020B0604020202020204" pitchFamily="34" charset="0"/>
                <a:cs typeface="Arial" panose="020B0604020202020204" pitchFamily="34" charset="0"/>
              </a:rPr>
              <a:t>indo-europeus </a:t>
            </a:r>
            <a:r>
              <a:rPr lang="pt-BR" sz="1400" dirty="0">
                <a:latin typeface="Arial" panose="020B0604020202020204" pitchFamily="34" charset="0"/>
                <a:cs typeface="Arial" panose="020B0604020202020204" pitchFamily="34" charset="0"/>
              </a:rPr>
              <a:t>caçadores nômades, já reuni atributos de toda uma trajetória atribuída antes à </a:t>
            </a:r>
            <a:r>
              <a:rPr lang="pt-BR" sz="1400" dirty="0" smtClean="0">
                <a:latin typeface="Arial" panose="020B0604020202020204" pitchFamily="34" charset="0"/>
                <a:cs typeface="Arial" panose="020B0604020202020204" pitchFamily="34" charset="0"/>
              </a:rPr>
              <a:t>Deusa</a:t>
            </a:r>
            <a:r>
              <a:rPr lang="pt-BR" sz="1400" dirty="0">
                <a:latin typeface="Arial" panose="020B0604020202020204" pitchFamily="34" charset="0"/>
                <a:cs typeface="Arial" panose="020B0604020202020204" pitchFamily="34" charset="0"/>
              </a:rPr>
              <a:t>, dos povos agrários, desde tempos imemoriais.</a:t>
            </a:r>
          </a:p>
          <a:p>
            <a:pPr indent="457200" algn="just"/>
            <a:r>
              <a:rPr lang="pt-BR" sz="1400" dirty="0">
                <a:latin typeface="Arial" panose="020B0604020202020204" pitchFamily="34" charset="0"/>
                <a:cs typeface="Arial" panose="020B0604020202020204" pitchFamily="34" charset="0"/>
              </a:rPr>
              <a:t>A </a:t>
            </a:r>
            <a:r>
              <a:rPr lang="pt-BR" sz="1400" dirty="0" smtClean="0">
                <a:latin typeface="Arial" panose="020B0604020202020204" pitchFamily="34" charset="0"/>
                <a:cs typeface="Arial" panose="020B0604020202020204" pitchFamily="34" charset="0"/>
              </a:rPr>
              <a:t>Deusa </a:t>
            </a:r>
            <a:r>
              <a:rPr lang="pt-BR" sz="1400" dirty="0">
                <a:latin typeface="Arial" panose="020B0604020202020204" pitchFamily="34" charset="0"/>
                <a:cs typeface="Arial" panose="020B0604020202020204" pitchFamily="34" charset="0"/>
              </a:rPr>
              <a:t>já ganhou a muito tempo o atributo de </a:t>
            </a:r>
            <a:r>
              <a:rPr lang="pt-BR" sz="1400" dirty="0" smtClean="0">
                <a:latin typeface="Arial" panose="020B0604020202020204" pitchFamily="34" charset="0"/>
                <a:cs typeface="Arial" panose="020B0604020202020204" pitchFamily="34" charset="0"/>
              </a:rPr>
              <a:t>transformadora, da mesma </a:t>
            </a:r>
            <a:r>
              <a:rPr lang="pt-BR" sz="1400" dirty="0">
                <a:latin typeface="Arial" panose="020B0604020202020204" pitchFamily="34" charset="0"/>
                <a:cs typeface="Arial" panose="020B0604020202020204" pitchFamily="34" charset="0"/>
              </a:rPr>
              <a:t>forma, </a:t>
            </a:r>
            <a:r>
              <a:rPr lang="pt-BR" sz="1400" dirty="0" smtClean="0">
                <a:latin typeface="Arial" panose="020B0604020202020204" pitchFamily="34" charset="0"/>
                <a:cs typeface="Arial" panose="020B0604020202020204" pitchFamily="34" charset="0"/>
              </a:rPr>
              <a:t>neste ponto, com toda esta trajetória, ela já é uma </a:t>
            </a:r>
            <a:r>
              <a:rPr lang="pt-BR" sz="1400" dirty="0">
                <a:latin typeface="Arial" panose="020B0604020202020204" pitchFamily="34" charset="0"/>
                <a:cs typeface="Arial" panose="020B0604020202020204" pitchFamily="34" charset="0"/>
              </a:rPr>
              <a:t>força cósmica. </a:t>
            </a:r>
            <a:r>
              <a:rPr lang="pt-BR" sz="1400" dirty="0" smtClean="0">
                <a:latin typeface="Arial" panose="020B0604020202020204" pitchFamily="34" charset="0"/>
                <a:cs typeface="Arial" panose="020B0604020202020204" pitchFamily="34" charset="0"/>
              </a:rPr>
              <a:t>Esta compreensão </a:t>
            </a:r>
            <a:r>
              <a:rPr lang="pt-BR" sz="1400" dirty="0">
                <a:latin typeface="Arial" panose="020B0604020202020204" pitchFamily="34" charset="0"/>
                <a:cs typeface="Arial" panose="020B0604020202020204" pitchFamily="34" charset="0"/>
              </a:rPr>
              <a:t>mitológica de que um aspecto secular e de que um aspecto </a:t>
            </a:r>
            <a:r>
              <a:rPr lang="pt-BR" sz="1400" dirty="0" smtClean="0">
                <a:latin typeface="Arial" panose="020B0604020202020204" pitchFamily="34" charset="0"/>
                <a:cs typeface="Arial" panose="020B0604020202020204" pitchFamily="34" charset="0"/>
              </a:rPr>
              <a:t>eterno está presente na </a:t>
            </a:r>
            <a:r>
              <a:rPr lang="pt-BR" sz="1400" dirty="0">
                <a:latin typeface="Arial" panose="020B0604020202020204" pitchFamily="34" charset="0"/>
                <a:cs typeface="Arial" panose="020B0604020202020204" pitchFamily="34" charset="0"/>
              </a:rPr>
              <a:t>consciência, na história da humanidade, já faz parte de todos os ritos e mitos, e uma experiência com o </a:t>
            </a:r>
            <a:r>
              <a:rPr lang="pt-BR" sz="1400" dirty="0" err="1">
                <a:latin typeface="Arial" panose="020B0604020202020204" pitchFamily="34" charset="0"/>
                <a:cs typeface="Arial" panose="020B0604020202020204" pitchFamily="34" charset="0"/>
              </a:rPr>
              <a:t>numinoso</a:t>
            </a:r>
            <a:r>
              <a:rPr lang="pt-BR" sz="1400" dirty="0">
                <a:latin typeface="Arial" panose="020B0604020202020204" pitchFamily="34" charset="0"/>
                <a:cs typeface="Arial" panose="020B0604020202020204" pitchFamily="34" charset="0"/>
              </a:rPr>
              <a:t> já é conhecida.</a:t>
            </a:r>
          </a:p>
          <a:p>
            <a:pPr indent="457200" algn="just"/>
            <a:r>
              <a:rPr lang="pt-BR" sz="1400" dirty="0">
                <a:latin typeface="Arial" panose="020B0604020202020204" pitchFamily="34" charset="0"/>
                <a:cs typeface="Arial" panose="020B0604020202020204" pitchFamily="34" charset="0"/>
              </a:rPr>
              <a:t>Fazendo referência a esta trajetória mitológica: “Ela é a transformadora. Recebe a semente do passado e, através da magia de seu corpo, transmuta-a no futuro; o homem representa a energia assim transformada.” (Campbell, J. p. 23). </a:t>
            </a:r>
          </a:p>
          <a:p>
            <a:pPr indent="457200" algn="just"/>
            <a:r>
              <a:rPr lang="pt-BR" sz="1400" dirty="0">
                <a:latin typeface="Arial" panose="020B0604020202020204" pitchFamily="34" charset="0"/>
                <a:cs typeface="Arial" panose="020B0604020202020204" pitchFamily="34" charset="0"/>
              </a:rPr>
              <a:t>E se o homem representa a energia transformada, isto quer dizer que </a:t>
            </a:r>
            <a:r>
              <a:rPr lang="pt-BR" sz="1400" dirty="0" smtClean="0">
                <a:latin typeface="Arial" panose="020B0604020202020204" pitchFamily="34" charset="0"/>
                <a:cs typeface="Arial" panose="020B0604020202020204" pitchFamily="34" charset="0"/>
              </a:rPr>
              <a:t>quando se está </a:t>
            </a:r>
            <a:r>
              <a:rPr lang="pt-BR" sz="1400" dirty="0">
                <a:latin typeface="Arial" panose="020B0604020202020204" pitchFamily="34" charset="0"/>
                <a:cs typeface="Arial" panose="020B0604020202020204" pitchFamily="34" charset="0"/>
              </a:rPr>
              <a:t>perante a deidade, </a:t>
            </a:r>
            <a:r>
              <a:rPr lang="pt-BR" sz="1400" dirty="0" smtClean="0">
                <a:latin typeface="Arial" panose="020B0604020202020204" pitchFamily="34" charset="0"/>
                <a:cs typeface="Arial" panose="020B0604020202020204" pitchFamily="34" charset="0"/>
              </a:rPr>
              <a:t>podemos dizer que estamos perante </a:t>
            </a:r>
            <a:r>
              <a:rPr lang="pt-BR" sz="1400" dirty="0">
                <a:latin typeface="Arial" panose="020B0604020202020204" pitchFamily="34" charset="0"/>
                <a:cs typeface="Arial" panose="020B0604020202020204" pitchFamily="34" charset="0"/>
              </a:rPr>
              <a:t>a fonte de todas as formas e possibilidades, ou seja, </a:t>
            </a:r>
            <a:r>
              <a:rPr lang="pt-BR" sz="1400" dirty="0" smtClean="0">
                <a:latin typeface="Arial" panose="020B0604020202020204" pitchFamily="34" charset="0"/>
                <a:cs typeface="Arial" panose="020B0604020202020204" pitchFamily="34" charset="0"/>
              </a:rPr>
              <a:t>estamos </a:t>
            </a:r>
            <a:r>
              <a:rPr lang="pt-BR" sz="1400" dirty="0">
                <a:latin typeface="Arial" panose="020B0604020202020204" pitchFamily="34" charset="0"/>
                <a:cs typeface="Arial" panose="020B0604020202020204" pitchFamily="34" charset="0"/>
              </a:rPr>
              <a:t>perante a energia criativa</a:t>
            </a:r>
            <a:r>
              <a:rPr lang="pt-BR" sz="1400" dirty="0" smtClean="0">
                <a:latin typeface="Arial" panose="020B0604020202020204" pitchFamily="34" charset="0"/>
                <a:cs typeface="Arial" panose="020B0604020202020204" pitchFamily="34" charset="0"/>
              </a:rPr>
              <a:t>.</a:t>
            </a:r>
          </a:p>
          <a:p>
            <a:pPr indent="457200" algn="just"/>
            <a:r>
              <a:rPr lang="pt-BR" sz="1400" dirty="0" smtClean="0">
                <a:latin typeface="Arial" panose="020B0604020202020204" pitchFamily="34" charset="0"/>
                <a:cs typeface="Arial" panose="020B0604020202020204" pitchFamily="34" charset="0"/>
              </a:rPr>
              <a:t>O </a:t>
            </a:r>
            <a:r>
              <a:rPr lang="pt-BR" sz="1400" dirty="0">
                <a:latin typeface="Arial" panose="020B0604020202020204" pitchFamily="34" charset="0"/>
                <a:cs typeface="Arial" panose="020B0604020202020204" pitchFamily="34" charset="0"/>
              </a:rPr>
              <a:t>próximo trecho ilustra a ideia de estar frente ao </a:t>
            </a:r>
            <a:r>
              <a:rPr lang="pt-BR" sz="1400" dirty="0" err="1">
                <a:latin typeface="Arial" panose="020B0604020202020204" pitchFamily="34" charset="0"/>
                <a:cs typeface="Arial" panose="020B0604020202020204" pitchFamily="34" charset="0"/>
              </a:rPr>
              <a:t>numinoso</a:t>
            </a:r>
            <a:r>
              <a:rPr lang="pt-BR" sz="1400" dirty="0" smtClean="0">
                <a:latin typeface="Arial" panose="020B0604020202020204" pitchFamily="34" charset="0"/>
                <a:cs typeface="Arial" panose="020B0604020202020204" pitchFamily="34" charset="0"/>
              </a:rPr>
              <a:t>:</a:t>
            </a:r>
          </a:p>
          <a:p>
            <a:pPr indent="457200" algn="just"/>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“Conta-se uma história sobre </a:t>
            </a:r>
            <a:r>
              <a:rPr lang="pt-BR" sz="1400" dirty="0" err="1">
                <a:latin typeface="Arial" panose="020B0604020202020204" pitchFamily="34" charset="0"/>
                <a:cs typeface="Arial" panose="020B0604020202020204" pitchFamily="34" charset="0"/>
              </a:rPr>
              <a:t>Ramakrishna</a:t>
            </a:r>
            <a:r>
              <a:rPr lang="pt-BR" sz="1400" dirty="0">
                <a:latin typeface="Arial" panose="020B0604020202020204" pitchFamily="34" charset="0"/>
                <a:cs typeface="Arial" panose="020B0604020202020204" pitchFamily="34" charset="0"/>
              </a:rPr>
              <a:t>, grande santo indiano do século XIX que viveu em Calcutá. Seu maior discípulo foi Narendra, mais tarde intitulado </a:t>
            </a:r>
            <a:r>
              <a:rPr lang="pt-BR" sz="1400" dirty="0" err="1">
                <a:latin typeface="Arial" panose="020B0604020202020204" pitchFamily="34" charset="0"/>
                <a:cs typeface="Arial" panose="020B0604020202020204" pitchFamily="34" charset="0"/>
              </a:rPr>
              <a:t>Swami</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Vivekananda</a:t>
            </a:r>
            <a:r>
              <a:rPr lang="pt-BR" sz="1400" dirty="0">
                <a:latin typeface="Arial" panose="020B0604020202020204" pitchFamily="34" charset="0"/>
                <a:cs typeface="Arial" panose="020B0604020202020204" pitchFamily="34" charset="0"/>
              </a:rPr>
              <a:t>. Certo dia, quando </a:t>
            </a:r>
            <a:r>
              <a:rPr lang="pt-BR" sz="1400" dirty="0" err="1">
                <a:latin typeface="Arial" panose="020B0604020202020204" pitchFamily="34" charset="0"/>
                <a:cs typeface="Arial" panose="020B0604020202020204" pitchFamily="34" charset="0"/>
              </a:rPr>
              <a:t>Ramakrishna</a:t>
            </a:r>
            <a:r>
              <a:rPr lang="pt-BR" sz="1400" dirty="0">
                <a:latin typeface="Arial" panose="020B0604020202020204" pitchFamily="34" charset="0"/>
                <a:cs typeface="Arial" panose="020B0604020202020204" pitchFamily="34" charset="0"/>
              </a:rPr>
              <a:t> estava prestes a entrar no templo de </a:t>
            </a:r>
            <a:r>
              <a:rPr lang="pt-BR" sz="1400" dirty="0" err="1">
                <a:latin typeface="Arial" panose="020B0604020202020204" pitchFamily="34" charset="0"/>
                <a:cs typeface="Arial" panose="020B0604020202020204" pitchFamily="34" charset="0"/>
              </a:rPr>
              <a:t>Kali</a:t>
            </a:r>
            <a:r>
              <a:rPr lang="pt-BR" sz="1400" dirty="0">
                <a:latin typeface="Arial" panose="020B0604020202020204" pitchFamily="34" charset="0"/>
                <a:cs typeface="Arial" panose="020B0604020202020204" pitchFamily="34" charset="0"/>
              </a:rPr>
              <a:t>, de quem era sacerdote, </a:t>
            </a:r>
            <a:r>
              <a:rPr lang="pt-BR" sz="1400" dirty="0" err="1">
                <a:latin typeface="Arial" panose="020B0604020202020204" pitchFamily="34" charset="0"/>
                <a:cs typeface="Arial" panose="020B0604020202020204" pitchFamily="34" charset="0"/>
              </a:rPr>
              <a:t>Vivekananda</a:t>
            </a:r>
            <a:r>
              <a:rPr lang="pt-BR" sz="1400" dirty="0">
                <a:latin typeface="Arial" panose="020B0604020202020204" pitchFamily="34" charset="0"/>
                <a:cs typeface="Arial" panose="020B0604020202020204" pitchFamily="34" charset="0"/>
              </a:rPr>
              <a:t> lhe disse: ‘Sabe, há uma coisa que gostaria que a Deusa fizesse por mim, me desse. Será que poderia pedir a ela por mim?’.</a:t>
            </a:r>
          </a:p>
          <a:p>
            <a:pPr indent="457200" algn="just"/>
            <a:r>
              <a:rPr lang="pt-BR" sz="1400" dirty="0" err="1">
                <a:latin typeface="Arial" panose="020B0604020202020204" pitchFamily="34" charset="0"/>
                <a:cs typeface="Arial" panose="020B0604020202020204" pitchFamily="34" charset="0"/>
              </a:rPr>
              <a:t>Ramakrishna</a:t>
            </a:r>
            <a:r>
              <a:rPr lang="pt-BR" sz="1400" dirty="0">
                <a:latin typeface="Arial" panose="020B0604020202020204" pitchFamily="34" charset="0"/>
                <a:cs typeface="Arial" panose="020B0604020202020204" pitchFamily="34" charset="0"/>
              </a:rPr>
              <a:t> entrou e, ao sair, </a:t>
            </a:r>
            <a:r>
              <a:rPr lang="pt-BR" sz="1400" dirty="0" err="1">
                <a:latin typeface="Arial" panose="020B0604020202020204" pitchFamily="34" charset="0"/>
                <a:cs typeface="Arial" panose="020B0604020202020204" pitchFamily="34" charset="0"/>
              </a:rPr>
              <a:t>Vivekananda</a:t>
            </a:r>
            <a:r>
              <a:rPr lang="pt-BR" sz="1400" dirty="0">
                <a:latin typeface="Arial" panose="020B0604020202020204" pitchFamily="34" charset="0"/>
                <a:cs typeface="Arial" panose="020B0604020202020204" pitchFamily="34" charset="0"/>
              </a:rPr>
              <a:t> perguntou-lhe: ‘Então, pediu a ela?’.</a:t>
            </a:r>
          </a:p>
          <a:p>
            <a:pPr indent="457200" algn="just"/>
            <a:r>
              <a:rPr lang="pt-BR" sz="1400" dirty="0">
                <a:latin typeface="Arial" panose="020B0604020202020204" pitchFamily="34" charset="0"/>
                <a:cs typeface="Arial" panose="020B0604020202020204" pitchFamily="34" charset="0"/>
              </a:rPr>
              <a:t>‘Ah!’, disse </a:t>
            </a:r>
            <a:r>
              <a:rPr lang="pt-BR" sz="1400" dirty="0" err="1">
                <a:latin typeface="Arial" panose="020B0604020202020204" pitchFamily="34" charset="0"/>
                <a:cs typeface="Arial" panose="020B0604020202020204" pitchFamily="34" charset="0"/>
              </a:rPr>
              <a:t>Ramakrishna</a:t>
            </a:r>
            <a:r>
              <a:rPr lang="pt-BR" sz="1400" dirty="0">
                <a:latin typeface="Arial" panose="020B0604020202020204" pitchFamily="34" charset="0"/>
                <a:cs typeface="Arial" panose="020B0604020202020204" pitchFamily="34" charset="0"/>
              </a:rPr>
              <a:t>, ‘Esqueci’. Então da próxima vez que ele entra no templo, o discípulo o lembra. Quando ele sai, diz ‘Me esqueci’. </a:t>
            </a:r>
          </a:p>
          <a:p>
            <a:pPr indent="457200" algn="just"/>
            <a:r>
              <a:rPr lang="pt-BR" sz="1400" dirty="0">
                <a:latin typeface="Arial" panose="020B0604020202020204" pitchFamily="34" charset="0"/>
                <a:cs typeface="Arial" panose="020B0604020202020204" pitchFamily="34" charset="0"/>
              </a:rPr>
              <a:t>A mensagem é que, quando se está na presença de Deus, não se tem esses pensamentos de ordem secundária.” (Campbell, J. p. 207). Então, destile seus desejos.</a:t>
            </a:r>
          </a:p>
          <a:p>
            <a:pPr indent="457200" algn="just"/>
            <a:endParaRPr lang="pt-BR"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099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1144987" y="1766175"/>
            <a:ext cx="10281038" cy="4616648"/>
          </a:xfrm>
          <a:prstGeom prst="rect">
            <a:avLst/>
          </a:prstGeom>
        </p:spPr>
        <p:txBody>
          <a:bodyPr wrap="square">
            <a:spAutoFit/>
          </a:bodyPr>
          <a:lstStyle/>
          <a:p>
            <a:pPr indent="457200" algn="just"/>
            <a:r>
              <a:rPr lang="pt-BR" sz="1400" dirty="0">
                <a:latin typeface="Arial" panose="020B0604020202020204" pitchFamily="34" charset="0"/>
                <a:ea typeface="Calibri" panose="020F0502020204030204" pitchFamily="34" charset="0"/>
                <a:cs typeface="Arial" panose="020B0604020202020204" pitchFamily="34" charset="0"/>
              </a:rPr>
              <a:t>“... É interessante observar que essa Deusa-Mãe reinou ao longo de todo o vale do Indo-Ganges, na Índia. Do mar Egeu ao vale do Indo, ela é a figura dominante. Aí você tem os indo-europeus descendo do norte, na direção da Pérsia, Índia, Grécia, Itália, com a sua mitologia de orientação masculina, que vai sendo introduzida ao longo de todo o trajeto. Na Índia, é a tradição védica, na Grécia, a tradição homérica, e, quinhentos anos mais tarde, a Deusa começa a reaparecer. Existe, com efeito, uma </a:t>
            </a:r>
            <a:r>
              <a:rPr lang="pt-BR" sz="1400" dirty="0" err="1">
                <a:latin typeface="Arial" panose="020B0604020202020204" pitchFamily="34" charset="0"/>
                <a:ea typeface="Calibri" panose="020F0502020204030204" pitchFamily="34" charset="0"/>
                <a:cs typeface="Arial" panose="020B0604020202020204" pitchFamily="34" charset="0"/>
              </a:rPr>
              <a:t>Upanixade</a:t>
            </a:r>
            <a:r>
              <a:rPr lang="pt-BR" sz="1400" dirty="0">
                <a:latin typeface="Arial" panose="020B0604020202020204" pitchFamily="34" charset="0"/>
                <a:ea typeface="Calibri" panose="020F0502020204030204" pitchFamily="34" charset="0"/>
                <a:cs typeface="Arial" panose="020B0604020202020204" pitchFamily="34" charset="0"/>
              </a:rPr>
              <a:t> de cerca do século VII a.C. – exatamente a época em que a Deusa está começando a ressurgir também na região do Egeu – em que os deuses védicos estão reunidos e deparam com uma estranha espécie de coisa amorfa, no caminho, um tipo de neblina fumarenta, e perguntam: ‘O que é isso?’ nenhum deles sabe o que poderia ser. Então, um deles sugere: ‘Vou descobrir o que é’. Esse, então se dirige àquela coisa esfumaçada e diz: ‘Eu sou </a:t>
            </a:r>
            <a:r>
              <a:rPr lang="pt-BR" sz="1400" dirty="0" err="1">
                <a:latin typeface="Arial" panose="020B0604020202020204" pitchFamily="34" charset="0"/>
                <a:ea typeface="Calibri" panose="020F0502020204030204" pitchFamily="34" charset="0"/>
                <a:cs typeface="Arial" panose="020B0604020202020204" pitchFamily="34" charset="0"/>
              </a:rPr>
              <a:t>Agni</a:t>
            </a:r>
            <a:r>
              <a:rPr lang="pt-BR" sz="1400" dirty="0">
                <a:latin typeface="Arial" panose="020B0604020202020204" pitchFamily="34" charset="0"/>
                <a:ea typeface="Calibri" panose="020F0502020204030204" pitchFamily="34" charset="0"/>
                <a:cs typeface="Arial" panose="020B0604020202020204" pitchFamily="34" charset="0"/>
              </a:rPr>
              <a:t>, o Senhor do Fogo; posso queimar qualquer coisa. Quem é você?’ e do meio da espessa neblina sai voando um pedaço de palha, que cai no chão, e uma voz diz: ‘Vamos ver você queimar isso.’ </a:t>
            </a:r>
            <a:r>
              <a:rPr lang="pt-BR" sz="1400" dirty="0" err="1">
                <a:latin typeface="Arial" panose="020B0604020202020204" pitchFamily="34" charset="0"/>
                <a:ea typeface="Calibri" panose="020F0502020204030204" pitchFamily="34" charset="0"/>
                <a:cs typeface="Arial" panose="020B0604020202020204" pitchFamily="34" charset="0"/>
              </a:rPr>
              <a:t>Agni</a:t>
            </a:r>
            <a:r>
              <a:rPr lang="pt-BR" sz="1400" dirty="0">
                <a:latin typeface="Arial" panose="020B0604020202020204" pitchFamily="34" charset="0"/>
                <a:ea typeface="Calibri" panose="020F0502020204030204" pitchFamily="34" charset="0"/>
                <a:cs typeface="Arial" panose="020B0604020202020204" pitchFamily="34" charset="0"/>
              </a:rPr>
              <a:t> descobre que não é capaz de fazê-lo. Ele então retorna até onde estão os outros deuses e diz: ‘Isto sem dúvida é muito estranho!’ ‘Bem, então, diz o Senhor do Vento, ‘deixe-me tentar.’ Ele vai e a cena se repete. ‘Eu sou </a:t>
            </a:r>
            <a:r>
              <a:rPr lang="pt-BR" sz="1400" dirty="0" err="1">
                <a:latin typeface="Arial" panose="020B0604020202020204" pitchFamily="34" charset="0"/>
                <a:ea typeface="Calibri" panose="020F0502020204030204" pitchFamily="34" charset="0"/>
                <a:cs typeface="Arial" panose="020B0604020202020204" pitchFamily="34" charset="0"/>
              </a:rPr>
              <a:t>Vayu</a:t>
            </a:r>
            <a:r>
              <a:rPr lang="pt-BR" sz="1400" dirty="0">
                <a:latin typeface="Arial" panose="020B0604020202020204" pitchFamily="34" charset="0"/>
                <a:ea typeface="Calibri" panose="020F0502020204030204" pitchFamily="34" charset="0"/>
                <a:cs typeface="Arial" panose="020B0604020202020204" pitchFamily="34" charset="0"/>
              </a:rPr>
              <a:t>, Senhor do Vento, posso arrastar qualquer coisa.’ Outra vez uma palha é jogada ao chão. ‘Vamos ver se você pode arrastar isso.’ Ele não consegue, e retorna. Então </a:t>
            </a:r>
            <a:r>
              <a:rPr lang="pt-BR" sz="1400" dirty="0" err="1">
                <a:latin typeface="Arial" panose="020B0604020202020204" pitchFamily="34" charset="0"/>
                <a:ea typeface="Calibri" panose="020F0502020204030204" pitchFamily="34" charset="0"/>
                <a:cs typeface="Arial" panose="020B0604020202020204" pitchFamily="34" charset="0"/>
              </a:rPr>
              <a:t>Indra</a:t>
            </a:r>
            <a:r>
              <a:rPr lang="pt-BR" sz="1400" dirty="0">
                <a:latin typeface="Arial" panose="020B0604020202020204" pitchFamily="34" charset="0"/>
                <a:ea typeface="Calibri" panose="020F0502020204030204" pitchFamily="34" charset="0"/>
                <a:cs typeface="Arial" panose="020B0604020202020204" pitchFamily="34" charset="0"/>
              </a:rPr>
              <a:t>, o maior dos deuses védicos, se aproxima, mas, ao chegar perto, a aparição se desfaz e em seu lugar surge uma mulher, uma bela e misteriosa mulher, que se dirige aos deuses, revelando-lhes o mistério que fundamenta a eles próprios. ‘ Este é o supremo mistério de todo o ser’, ela lhes diz, ‘do qual vocês próprios receberam os seus poderes. E Ele pode pôr em ação os seus poderes ou neutralizá-los, conforme deseje.’ O nome hindu para esse Ser de todos os seres é </a:t>
            </a:r>
            <a:r>
              <a:rPr lang="pt-BR" sz="1400" i="1" dirty="0" err="1">
                <a:latin typeface="Arial" panose="020B0604020202020204" pitchFamily="34" charset="0"/>
                <a:ea typeface="Calibri" panose="020F0502020204030204" pitchFamily="34" charset="0"/>
                <a:cs typeface="Arial" panose="020B0604020202020204" pitchFamily="34" charset="0"/>
              </a:rPr>
              <a:t>Brahman</a:t>
            </a:r>
            <a:r>
              <a:rPr lang="pt-BR" sz="1400" dirty="0">
                <a:latin typeface="Arial" panose="020B0604020202020204" pitchFamily="34" charset="0"/>
                <a:ea typeface="Calibri" panose="020F0502020204030204" pitchFamily="34" charset="0"/>
                <a:cs typeface="Arial" panose="020B0604020202020204" pitchFamily="34" charset="0"/>
              </a:rPr>
              <a:t>, que é uma palavra neutra, nem masculina nem feminina. E o nome hindu para essa mulher é Maya-</a:t>
            </a:r>
            <a:r>
              <a:rPr lang="pt-BR" sz="1400" dirty="0" err="1">
                <a:latin typeface="Arial" panose="020B0604020202020204" pitchFamily="34" charset="0"/>
                <a:ea typeface="Calibri" panose="020F0502020204030204" pitchFamily="34" charset="0"/>
                <a:cs typeface="Arial" panose="020B0604020202020204" pitchFamily="34" charset="0"/>
              </a:rPr>
              <a:t>Shakti</a:t>
            </a:r>
            <a:r>
              <a:rPr lang="pt-BR" sz="1400" dirty="0">
                <a:latin typeface="Arial" panose="020B0604020202020204" pitchFamily="34" charset="0"/>
                <a:ea typeface="Calibri" panose="020F0502020204030204" pitchFamily="34" charset="0"/>
                <a:cs typeface="Arial" panose="020B0604020202020204" pitchFamily="34" charset="0"/>
              </a:rPr>
              <a:t>-Devi, ‘Deusa Doadora da Vida e Mãe de Todas as Formas’. E nesse </a:t>
            </a:r>
            <a:r>
              <a:rPr lang="pt-BR" sz="1400" dirty="0" err="1">
                <a:latin typeface="Arial" panose="020B0604020202020204" pitchFamily="34" charset="0"/>
                <a:ea typeface="Calibri" panose="020F0502020204030204" pitchFamily="34" charset="0"/>
                <a:cs typeface="Arial" panose="020B0604020202020204" pitchFamily="34" charset="0"/>
              </a:rPr>
              <a:t>Upanixade</a:t>
            </a:r>
            <a:r>
              <a:rPr lang="pt-BR" sz="1400" dirty="0">
                <a:latin typeface="Arial" panose="020B0604020202020204" pitchFamily="34" charset="0"/>
                <a:ea typeface="Calibri" panose="020F0502020204030204" pitchFamily="34" charset="0"/>
                <a:cs typeface="Arial" panose="020B0604020202020204" pitchFamily="34" charset="0"/>
              </a:rPr>
              <a:t> ela aparece como aquela que ensina aos deuses védicos sobre o fundamento e a fonte suprema do seu próprio ser e dos seus próprios poderes.” (Campbell, </a:t>
            </a:r>
            <a:r>
              <a:rPr lang="pt-BR" sz="1400" dirty="0">
                <a:latin typeface="Arial" panose="020B0604020202020204" pitchFamily="34" charset="0"/>
                <a:cs typeface="Arial" panose="020B0604020202020204" pitchFamily="34" charset="0"/>
              </a:rPr>
              <a:t>J. p.190 e 191) (I).</a:t>
            </a:r>
          </a:p>
          <a:p>
            <a:pPr indent="457200" algn="just"/>
            <a:endParaRPr lang="pt-BR" sz="1400" dirty="0"/>
          </a:p>
        </p:txBody>
      </p:sp>
      <p:sp>
        <p:nvSpPr>
          <p:cNvPr id="4" name="CaixaDeTexto 3"/>
          <p:cNvSpPr txBox="1"/>
          <p:nvPr/>
        </p:nvSpPr>
        <p:spPr>
          <a:xfrm>
            <a:off x="1296063" y="842838"/>
            <a:ext cx="10066351" cy="646331"/>
          </a:xfrm>
          <a:prstGeom prst="rect">
            <a:avLst/>
          </a:prstGeom>
          <a:noFill/>
        </p:spPr>
        <p:txBody>
          <a:bodyPr wrap="square" rtlCol="0">
            <a:spAutoFit/>
          </a:bodyPr>
          <a:lstStyle/>
          <a:p>
            <a:r>
              <a:rPr lang="pt-BR" dirty="0"/>
              <a:t>F</a:t>
            </a:r>
            <a:r>
              <a:rPr lang="pt-BR" dirty="0" smtClean="0"/>
              <a:t>azendo referência ao </a:t>
            </a:r>
            <a:r>
              <a:rPr lang="pt-BR" i="1" dirty="0" smtClean="0"/>
              <a:t>slide </a:t>
            </a:r>
            <a:r>
              <a:rPr lang="pt-BR" dirty="0" smtClean="0"/>
              <a:t>anterior, quando se está perante à Deusa, à Energia Criativa, fonte de todas as formas: Maya-</a:t>
            </a:r>
            <a:r>
              <a:rPr lang="pt-BR" dirty="0" err="1" smtClean="0"/>
              <a:t>Shakti</a:t>
            </a:r>
            <a:r>
              <a:rPr lang="pt-BR" dirty="0" smtClean="0"/>
              <a:t>-Devi</a:t>
            </a:r>
            <a:endParaRPr lang="pt-BR" dirty="0"/>
          </a:p>
        </p:txBody>
      </p:sp>
    </p:spTree>
    <p:extLst>
      <p:ext uri="{BB962C8B-B14F-4D97-AF65-F5344CB8AC3E}">
        <p14:creationId xmlns:p14="http://schemas.microsoft.com/office/powerpoint/2010/main" val="2987139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1025715" y="729247"/>
            <a:ext cx="10098157" cy="2677656"/>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Em A Odisseia, na Ilha do Sol, o que se deu a seguir é que Odisseu adormeceu e seus homens cometeram o sacrilégio de matar o gado, assar e </a:t>
            </a:r>
            <a:r>
              <a:rPr lang="pt-BR" sz="1400" dirty="0" smtClean="0">
                <a:latin typeface="Arial" panose="020B0604020202020204" pitchFamily="34" charset="0"/>
                <a:cs typeface="Arial" panose="020B0604020202020204" pitchFamily="34" charset="0"/>
              </a:rPr>
              <a:t>comê-lo, desonrando o acordo entre as sociedades, desconsiderando a aliança entre </a:t>
            </a:r>
            <a:r>
              <a:rPr lang="pt-BR" sz="1400" dirty="0">
                <a:latin typeface="Arial" panose="020B0604020202020204" pitchFamily="34" charset="0"/>
                <a:cs typeface="Arial" panose="020B0604020202020204" pitchFamily="34" charset="0"/>
              </a:rPr>
              <a:t>homens</a:t>
            </a:r>
            <a:r>
              <a:rPr lang="pt-BR" sz="1400" dirty="0" smtClean="0">
                <a:latin typeface="Arial" panose="020B0604020202020204" pitchFamily="34" charset="0"/>
                <a:cs typeface="Arial" panose="020B0604020202020204" pitchFamily="34" charset="0"/>
              </a:rPr>
              <a:t>, a sociedade </a:t>
            </a:r>
            <a:r>
              <a:rPr lang="pt-BR" sz="1400" dirty="0">
                <a:latin typeface="Arial" panose="020B0604020202020204" pitchFamily="34" charset="0"/>
                <a:cs typeface="Arial" panose="020B0604020202020204" pitchFamily="34" charset="0"/>
              </a:rPr>
              <a:t>animal e a deidade que lhes concede a dádiva da vida.</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Em </a:t>
            </a:r>
            <a:r>
              <a:rPr lang="pt-BR" sz="1400" dirty="0">
                <a:latin typeface="Arial" panose="020B0604020202020204" pitchFamily="34" charset="0"/>
                <a:cs typeface="Arial" panose="020B0604020202020204" pitchFamily="34" charset="0"/>
              </a:rPr>
              <a:t>consequência, </a:t>
            </a:r>
            <a:r>
              <a:rPr lang="pt-BR" sz="1400" dirty="0" err="1">
                <a:latin typeface="Arial" panose="020B0604020202020204" pitchFamily="34" charset="0"/>
                <a:cs typeface="Arial" panose="020B0604020202020204" pitchFamily="34" charset="0"/>
              </a:rPr>
              <a:t>Febo</a:t>
            </a:r>
            <a:r>
              <a:rPr lang="pt-BR" sz="1400" dirty="0">
                <a:latin typeface="Arial" panose="020B0604020202020204" pitchFamily="34" charset="0"/>
                <a:cs typeface="Arial" panose="020B0604020202020204" pitchFamily="34" charset="0"/>
              </a:rPr>
              <a:t> Apolo os denuncia a Zeus, divindade suprema no </a:t>
            </a:r>
            <a:r>
              <a:rPr lang="pt-BR" sz="1400" dirty="0" smtClean="0">
                <a:latin typeface="Arial" panose="020B0604020202020204" pitchFamily="34" charset="0"/>
                <a:cs typeface="Arial" panose="020B0604020202020204" pitchFamily="34" charset="0"/>
              </a:rPr>
              <a:t>Olimpo, </a:t>
            </a:r>
            <a:r>
              <a:rPr lang="pt-BR" sz="1400" dirty="0">
                <a:latin typeface="Arial" panose="020B0604020202020204" pitchFamily="34" charset="0"/>
                <a:cs typeface="Arial" panose="020B0604020202020204" pitchFamily="34" charset="0"/>
              </a:rPr>
              <a:t>que lhes envia raios destruindo os navios da frota, afogando toda a </a:t>
            </a:r>
            <a:r>
              <a:rPr lang="pt-BR" sz="1400" dirty="0" smtClean="0">
                <a:latin typeface="Arial" panose="020B0604020202020204" pitchFamily="34" charset="0"/>
                <a:cs typeface="Arial" panose="020B0604020202020204" pitchFamily="34" charset="0"/>
              </a:rPr>
              <a:t>tripulação, com </a:t>
            </a:r>
            <a:r>
              <a:rPr lang="pt-BR" sz="1400" dirty="0">
                <a:latin typeface="Arial" panose="020B0604020202020204" pitchFamily="34" charset="0"/>
                <a:cs typeface="Arial" panose="020B0604020202020204" pitchFamily="34" charset="0"/>
              </a:rPr>
              <a:t>exceção de Odisseu que se salva agarrado ao mastro de seu navio.</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Para </a:t>
            </a:r>
            <a:r>
              <a:rPr lang="pt-BR" sz="1400" dirty="0">
                <a:latin typeface="Arial" panose="020B0604020202020204" pitchFamily="34" charset="0"/>
                <a:cs typeface="Arial" panose="020B0604020202020204" pitchFamily="34" charset="0"/>
              </a:rPr>
              <a:t>a tripulação é o fim, mas para Odisseu ainda não é sua hora; e se ainda não é sua hora é bom que tenha pontos de conexão com um bom sentido de vida, um bom motivo para onde retornar ao tempo secular, e é nesta </a:t>
            </a:r>
            <a:r>
              <a:rPr lang="pt-BR" sz="1400" dirty="0" smtClean="0">
                <a:latin typeface="Arial" panose="020B0604020202020204" pitchFamily="34" charset="0"/>
                <a:cs typeface="Arial" panose="020B0604020202020204" pitchFamily="34" charset="0"/>
              </a:rPr>
              <a:t>posição, </a:t>
            </a:r>
            <a:r>
              <a:rPr lang="pt-BR" sz="1400" dirty="0">
                <a:latin typeface="Arial" panose="020B0604020202020204" pitchFamily="34" charset="0"/>
                <a:cs typeface="Arial" panose="020B0604020202020204" pitchFamily="34" charset="0"/>
              </a:rPr>
              <a:t>que a próxima citação situa Odisseu: “Ele chegou à porta de ouro através da qual a consciência poderia facilmente entrar na vida eterna, para nunca mais nascer, desvinculada por completo do campo do tempo. Mas esse não é seu destino. Sua sina é voltar para Penélope e sua vida. Odisseu é levado de volta.” (Campbell, J. p. 208)</a:t>
            </a:r>
          </a:p>
        </p:txBody>
      </p:sp>
      <p:sp>
        <p:nvSpPr>
          <p:cNvPr id="3" name="Retângulo 2"/>
          <p:cNvSpPr/>
          <p:nvPr/>
        </p:nvSpPr>
        <p:spPr>
          <a:xfrm>
            <a:off x="6202596" y="6547672"/>
            <a:ext cx="2121093" cy="215444"/>
          </a:xfrm>
          <a:prstGeom prst="rect">
            <a:avLst/>
          </a:prstGeom>
        </p:spPr>
        <p:txBody>
          <a:bodyPr wrap="none">
            <a:spAutoFit/>
          </a:bodyPr>
          <a:lstStyle/>
          <a:p>
            <a:r>
              <a:rPr lang="pt-BR" sz="800" dirty="0"/>
              <a:t>https://pt.wikipedia.org/wiki/Mitologia_grega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695" y="3539906"/>
            <a:ext cx="5302195" cy="2982485"/>
          </a:xfrm>
          <a:prstGeom prst="rect">
            <a:avLst/>
          </a:prstGeom>
        </p:spPr>
      </p:pic>
    </p:spTree>
    <p:extLst>
      <p:ext uri="{BB962C8B-B14F-4D97-AF65-F5344CB8AC3E}">
        <p14:creationId xmlns:p14="http://schemas.microsoft.com/office/powerpoint/2010/main" val="1014508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1149958" y="486233"/>
            <a:ext cx="10161767" cy="3108543"/>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A jornada segue para um próximo ato, agora numa direção voltada ao tempo secular:</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O navio de Odisseu soçobra, sua tripulação se afoga. Ele está sozinho, agarrado a um mastro, e viajara uma longa distância até a ilha do Sol e – de repente – ele está no caminho de volta.</a:t>
            </a:r>
          </a:p>
          <a:p>
            <a:pPr indent="457200" algn="just"/>
            <a:r>
              <a:rPr lang="pt-BR" sz="1400" dirty="0">
                <a:latin typeface="Arial" panose="020B0604020202020204" pitchFamily="34" charset="0"/>
                <a:cs typeface="Arial" panose="020B0604020202020204" pitchFamily="34" charset="0"/>
              </a:rPr>
              <a:t>Notem que ele viveu as duas iniciações de Circe – uma no campo </a:t>
            </a:r>
            <a:r>
              <a:rPr lang="pt-BR" sz="1400" dirty="0" smtClean="0">
                <a:latin typeface="Arial" panose="020B0604020202020204" pitchFamily="34" charset="0"/>
                <a:cs typeface="Arial" panose="020B0604020202020204" pitchFamily="34" charset="0"/>
              </a:rPr>
              <a:t>biológico </a:t>
            </a:r>
            <a:r>
              <a:rPr lang="pt-BR" sz="1400" dirty="0">
                <a:latin typeface="Arial" panose="020B0604020202020204" pitchFamily="34" charset="0"/>
                <a:cs typeface="Arial" panose="020B0604020202020204" pitchFamily="34" charset="0"/>
              </a:rPr>
              <a:t>e a outra na vida solar. Mas sua jornada não terminou; ele deve voltar ao mundo da experiência dual. Lá vai nosso herói voltando pelo mesmo caminho percorrido e de novo lançado à praia, não na ilha de Circe, mas na ilha de </a:t>
            </a:r>
            <a:r>
              <a:rPr lang="pt-BR" sz="1400" dirty="0" err="1">
                <a:latin typeface="Arial" panose="020B0604020202020204" pitchFamily="34" charset="0"/>
                <a:cs typeface="Arial" panose="020B0604020202020204" pitchFamily="34" charset="0"/>
              </a:rPr>
              <a:t>Calipso</a:t>
            </a:r>
            <a:r>
              <a:rPr lang="pt-BR" sz="1400" dirty="0">
                <a:latin typeface="Arial" panose="020B0604020202020204" pitchFamily="34" charset="0"/>
                <a:cs typeface="Arial" panose="020B0604020202020204" pitchFamily="34" charset="0"/>
              </a:rPr>
              <a:t>, uma espécie de ninfa de meia idade.”(Campbell, J. p. 209</a:t>
            </a:r>
            <a:r>
              <a:rPr lang="pt-BR" sz="1400" dirty="0" smtClean="0">
                <a:latin typeface="Arial" panose="020B0604020202020204" pitchFamily="34" charset="0"/>
                <a:cs typeface="Arial" panose="020B0604020202020204" pitchFamily="34" charset="0"/>
              </a:rPr>
              <a:t>).</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Iniciado, e de volta ao mundo da experiência dual, Odisseu </a:t>
            </a:r>
            <a:r>
              <a:rPr lang="pt-BR" sz="1400" dirty="0">
                <a:latin typeface="Arial" panose="020B0604020202020204" pitchFamily="34" charset="0"/>
                <a:cs typeface="Arial" panose="020B0604020202020204" pitchFamily="34" charset="0"/>
              </a:rPr>
              <a:t>é capaz de fazer uma conexão com sua capacidade de se </a:t>
            </a:r>
            <a:r>
              <a:rPr lang="pt-BR" sz="1400" dirty="0" smtClean="0">
                <a:latin typeface="Arial" panose="020B0604020202020204" pitchFamily="34" charset="0"/>
                <a:cs typeface="Arial" panose="020B0604020202020204" pitchFamily="34" charset="0"/>
              </a:rPr>
              <a:t>relacionar; tem </a:t>
            </a:r>
            <a:r>
              <a:rPr lang="pt-BR" sz="1400" dirty="0">
                <a:latin typeface="Arial" panose="020B0604020202020204" pitchFamily="34" charset="0"/>
                <a:cs typeface="Arial" panose="020B0604020202020204" pitchFamily="34" charset="0"/>
              </a:rPr>
              <a:t>com </a:t>
            </a:r>
            <a:r>
              <a:rPr lang="pt-BR" sz="1400" dirty="0" err="1" smtClean="0">
                <a:latin typeface="Arial" panose="020B0604020202020204" pitchFamily="34" charset="0"/>
                <a:cs typeface="Arial" panose="020B0604020202020204" pitchFamily="34" charset="0"/>
              </a:rPr>
              <a:t>Calipso</a:t>
            </a:r>
            <a:r>
              <a:rPr lang="pt-BR" sz="1400" dirty="0" smtClean="0">
                <a:latin typeface="Arial" panose="020B0604020202020204" pitchFamily="34" charset="0"/>
                <a:cs typeface="Arial" panose="020B0604020202020204" pitchFamily="34" charset="0"/>
              </a:rPr>
              <a:t>, personificação correspondente a Deusa Hera, </a:t>
            </a:r>
            <a:r>
              <a:rPr lang="pt-BR" sz="1400" dirty="0">
                <a:latin typeface="Arial" panose="020B0604020202020204" pitchFamily="34" charset="0"/>
                <a:cs typeface="Arial" panose="020B0604020202020204" pitchFamily="34" charset="0"/>
              </a:rPr>
              <a:t>um relacionamento </a:t>
            </a:r>
            <a:r>
              <a:rPr lang="pt-BR" sz="1400" dirty="0" smtClean="0">
                <a:latin typeface="Arial" panose="020B0604020202020204" pitchFamily="34" charset="0"/>
                <a:cs typeface="Arial" panose="020B0604020202020204" pitchFamily="34" charset="0"/>
              </a:rPr>
              <a:t>longo, prático </a:t>
            </a:r>
            <a:r>
              <a:rPr lang="pt-BR" sz="1400" dirty="0">
                <a:latin typeface="Arial" panose="020B0604020202020204" pitchFamily="34" charset="0"/>
                <a:cs typeface="Arial" panose="020B0604020202020204" pitchFamily="34" charset="0"/>
              </a:rPr>
              <a:t>e real entre dois poderes – o masculino e o feminino</a:t>
            </a:r>
            <a:r>
              <a:rPr lang="pt-BR" sz="1400" dirty="0" smtClean="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 isto já é um bom </a:t>
            </a:r>
            <a:r>
              <a:rPr lang="pt-BR" sz="1400" dirty="0" smtClean="0">
                <a:latin typeface="Arial" panose="020B0604020202020204" pitchFamily="34" charset="0"/>
                <a:cs typeface="Arial" panose="020B0604020202020204" pitchFamily="34" charset="0"/>
              </a:rPr>
              <a:t>sinal, </a:t>
            </a:r>
            <a:r>
              <a:rPr lang="pt-BR" sz="1400" dirty="0">
                <a:latin typeface="Arial" panose="020B0604020202020204" pitchFamily="34" charset="0"/>
                <a:cs typeface="Arial" panose="020B0604020202020204" pitchFamily="34" charset="0"/>
              </a:rPr>
              <a:t>mas não é </a:t>
            </a:r>
            <a:r>
              <a:rPr lang="pt-BR" sz="1400" dirty="0" smtClean="0">
                <a:latin typeface="Arial" panose="020B0604020202020204" pitchFamily="34" charset="0"/>
                <a:cs typeface="Arial" panose="020B0604020202020204" pitchFamily="34" charset="0"/>
              </a:rPr>
              <a:t>conclusivo</a:t>
            </a:r>
            <a:r>
              <a:rPr lang="pt-BR" sz="1400" dirty="0">
                <a:latin typeface="Arial" panose="020B0604020202020204" pitchFamily="34" charset="0"/>
                <a:cs typeface="Arial" panose="020B0604020202020204" pitchFamily="34" charset="0"/>
              </a:rPr>
              <a:t>.</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Na Ilha </a:t>
            </a:r>
            <a:r>
              <a:rPr lang="pt-BR" sz="1400" dirty="0">
                <a:latin typeface="Arial" panose="020B0604020202020204" pitchFamily="34" charset="0"/>
                <a:cs typeface="Arial" panose="020B0604020202020204" pitchFamily="34" charset="0"/>
              </a:rPr>
              <a:t>de </a:t>
            </a:r>
            <a:r>
              <a:rPr lang="pt-BR" sz="1400" dirty="0" err="1">
                <a:latin typeface="Arial" panose="020B0604020202020204" pitchFamily="34" charset="0"/>
                <a:cs typeface="Arial" panose="020B0604020202020204" pitchFamily="34" charset="0"/>
              </a:rPr>
              <a:t>Calipso</a:t>
            </a:r>
            <a:r>
              <a:rPr lang="pt-BR" sz="1400" dirty="0">
                <a:latin typeface="Arial" panose="020B0604020202020204" pitchFamily="34" charset="0"/>
                <a:cs typeface="Arial" panose="020B0604020202020204" pitchFamily="34" charset="0"/>
              </a:rPr>
              <a:t>, Hermes </a:t>
            </a:r>
            <a:r>
              <a:rPr lang="pt-BR" sz="1400" dirty="0" smtClean="0">
                <a:latin typeface="Arial" panose="020B0604020202020204" pitchFamily="34" charset="0"/>
                <a:cs typeface="Arial" panose="020B0604020202020204" pitchFamily="34" charset="0"/>
              </a:rPr>
              <a:t>faz duas aparições, </a:t>
            </a:r>
            <a:r>
              <a:rPr lang="pt-BR" sz="1400" dirty="0">
                <a:latin typeface="Arial" panose="020B0604020202020204" pitchFamily="34" charset="0"/>
                <a:cs typeface="Arial" panose="020B0604020202020204" pitchFamily="34" charset="0"/>
              </a:rPr>
              <a:t>primeiro para </a:t>
            </a:r>
            <a:r>
              <a:rPr lang="pt-BR" sz="1400" dirty="0" smtClean="0">
                <a:latin typeface="Arial" panose="020B0604020202020204" pitchFamily="34" charset="0"/>
                <a:cs typeface="Arial" panose="020B0604020202020204" pitchFamily="34" charset="0"/>
              </a:rPr>
              <a:t>adverti-la a deixar </a:t>
            </a:r>
            <a:r>
              <a:rPr lang="pt-BR" sz="1400" dirty="0">
                <a:latin typeface="Arial" panose="020B0604020202020204" pitchFamily="34" charset="0"/>
                <a:cs typeface="Arial" panose="020B0604020202020204" pitchFamily="34" charset="0"/>
              </a:rPr>
              <a:t>Odisseu partir na direção de sua missão, a de retornar a </a:t>
            </a:r>
            <a:r>
              <a:rPr lang="pt-BR" sz="1400" dirty="0" err="1">
                <a:latin typeface="Arial" panose="020B0604020202020204" pitchFamily="34" charset="0"/>
                <a:cs typeface="Arial" panose="020B0604020202020204" pitchFamily="34" charset="0"/>
              </a:rPr>
              <a:t>Ítaca</a:t>
            </a:r>
            <a:r>
              <a:rPr lang="pt-BR" sz="1400" dirty="0">
                <a:latin typeface="Arial" panose="020B0604020202020204" pitchFamily="34" charset="0"/>
                <a:cs typeface="Arial" panose="020B0604020202020204" pitchFamily="34" charset="0"/>
              </a:rPr>
              <a:t> e a vida com Penélope, e </a:t>
            </a:r>
            <a:r>
              <a:rPr lang="pt-BR" sz="1400" dirty="0" smtClean="0">
                <a:latin typeface="Arial" panose="020B0604020202020204" pitchFamily="34" charset="0"/>
                <a:cs typeface="Arial" panose="020B0604020202020204" pitchFamily="34" charset="0"/>
              </a:rPr>
              <a:t>uma outra, ao </a:t>
            </a:r>
            <a:r>
              <a:rPr lang="pt-BR" sz="1400" dirty="0">
                <a:latin typeface="Arial" panose="020B0604020202020204" pitchFamily="34" charset="0"/>
                <a:cs typeface="Arial" panose="020B0604020202020204" pitchFamily="34" charset="0"/>
              </a:rPr>
              <a:t>próprio </a:t>
            </a:r>
            <a:r>
              <a:rPr lang="pt-BR" sz="1400" dirty="0" smtClean="0">
                <a:latin typeface="Arial" panose="020B0604020202020204" pitchFamily="34" charset="0"/>
                <a:cs typeface="Arial" panose="020B0604020202020204" pitchFamily="34" charset="0"/>
              </a:rPr>
              <a:t>Odisseu, ordenando-o </a:t>
            </a:r>
            <a:r>
              <a:rPr lang="pt-BR" sz="1400" dirty="0">
                <a:latin typeface="Arial" panose="020B0604020202020204" pitchFamily="34" charset="0"/>
                <a:cs typeface="Arial" panose="020B0604020202020204" pitchFamily="34" charset="0"/>
              </a:rPr>
              <a:t>que parta</a:t>
            </a:r>
            <a:r>
              <a:rPr lang="pt-BR" sz="1400" dirty="0" smtClean="0">
                <a:latin typeface="Arial" panose="020B0604020202020204" pitchFamily="34" charset="0"/>
                <a:cs typeface="Arial" panose="020B0604020202020204" pitchFamily="34" charset="0"/>
              </a:rPr>
              <a:t>.</a:t>
            </a:r>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596" y="3594776"/>
            <a:ext cx="2857500" cy="2276475"/>
          </a:xfrm>
          <a:prstGeom prst="rect">
            <a:avLst/>
          </a:prstGeom>
        </p:spPr>
      </p:pic>
      <p:sp>
        <p:nvSpPr>
          <p:cNvPr id="4" name="Retângulo 3"/>
          <p:cNvSpPr/>
          <p:nvPr/>
        </p:nvSpPr>
        <p:spPr>
          <a:xfrm>
            <a:off x="8669873" y="5858537"/>
            <a:ext cx="2641852" cy="215444"/>
          </a:xfrm>
          <a:prstGeom prst="rect">
            <a:avLst/>
          </a:prstGeom>
        </p:spPr>
        <p:txBody>
          <a:bodyPr wrap="square">
            <a:spAutoFit/>
          </a:bodyPr>
          <a:lstStyle/>
          <a:p>
            <a:r>
              <a:rPr lang="pt-BR" sz="800" dirty="0"/>
              <a:t>https://en.wikipedia.org/wiki/Calypso_(</a:t>
            </a:r>
            <a:r>
              <a:rPr lang="pt-BR" sz="800" dirty="0" smtClean="0"/>
              <a:t>mytholoy</a:t>
            </a:r>
            <a:r>
              <a:rPr lang="pt-BR" sz="800" dirty="0"/>
              <a:t>)</a:t>
            </a:r>
          </a:p>
        </p:txBody>
      </p:sp>
      <p:sp>
        <p:nvSpPr>
          <p:cNvPr id="5" name="CaixaDeTexto 4"/>
          <p:cNvSpPr txBox="1"/>
          <p:nvPr/>
        </p:nvSpPr>
        <p:spPr>
          <a:xfrm>
            <a:off x="1089329" y="3594776"/>
            <a:ext cx="6901732" cy="2246769"/>
          </a:xfrm>
          <a:prstGeom prst="rect">
            <a:avLst/>
          </a:prstGeom>
          <a:noFill/>
        </p:spPr>
        <p:txBody>
          <a:bodyPr wrap="square" rtlCol="0">
            <a:spAutoFit/>
          </a:bodyPr>
          <a:lstStyle/>
          <a:p>
            <a:pPr algn="just"/>
            <a:r>
              <a:rPr lang="pt-BR" sz="1400" dirty="0" smtClean="0">
                <a:latin typeface="Arial" panose="020B0604020202020204" pitchFamily="34" charset="0"/>
                <a:cs typeface="Arial" panose="020B0604020202020204" pitchFamily="34" charset="0"/>
              </a:rPr>
              <a:t>Como ilustração, segue a citação  do trecho correspondente: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“Ele vive com </a:t>
            </a:r>
            <a:r>
              <a:rPr lang="pt-BR" sz="1400" dirty="0" err="1">
                <a:latin typeface="Arial" panose="020B0604020202020204" pitchFamily="34" charset="0"/>
                <a:cs typeface="Arial" panose="020B0604020202020204" pitchFamily="34" charset="0"/>
              </a:rPr>
              <a:t>Calipso</a:t>
            </a:r>
            <a:r>
              <a:rPr lang="pt-BR" sz="1400" dirty="0">
                <a:latin typeface="Arial" panose="020B0604020202020204" pitchFamily="34" charset="0"/>
                <a:cs typeface="Arial" panose="020B0604020202020204" pitchFamily="34" charset="0"/>
              </a:rPr>
              <a:t> por sete anos. Isso é um casamento; isso é entrar de verdade num relacionamento prático e real entre dois poderes – o masculino e o feminino.</a:t>
            </a:r>
          </a:p>
          <a:p>
            <a:pPr algn="just"/>
            <a:r>
              <a:rPr lang="pt-BR" sz="1400" dirty="0">
                <a:latin typeface="Arial" panose="020B0604020202020204" pitchFamily="34" charset="0"/>
                <a:cs typeface="Arial" panose="020B0604020202020204" pitchFamily="34" charset="0"/>
              </a:rPr>
              <a:t>E chega uma hora em que ele está sentado na praia pensando em Penélope. Parece que aprendeu a lição. Então Hermes volta e diz a </a:t>
            </a:r>
            <a:r>
              <a:rPr lang="pt-BR" sz="1400" dirty="0" err="1">
                <a:latin typeface="Arial" panose="020B0604020202020204" pitchFamily="34" charset="0"/>
                <a:cs typeface="Arial" panose="020B0604020202020204" pitchFamily="34" charset="0"/>
              </a:rPr>
              <a:t>Calipso</a:t>
            </a:r>
            <a:r>
              <a:rPr lang="pt-BR" sz="1400" dirty="0">
                <a:latin typeface="Arial" panose="020B0604020202020204" pitchFamily="34" charset="0"/>
                <a:cs typeface="Arial" panose="020B0604020202020204" pitchFamily="34" charset="0"/>
              </a:rPr>
              <a:t>: ‘Você tem de deixa-lo partir’. Depois se dirige a Odisseu: ‘É tempo de voltar para casa, para Penélope’.</a:t>
            </a:r>
          </a:p>
          <a:p>
            <a:pPr algn="just"/>
            <a:r>
              <a:rPr lang="pt-BR" sz="1400" dirty="0">
                <a:latin typeface="Arial" panose="020B0604020202020204" pitchFamily="34" charset="0"/>
                <a:cs typeface="Arial" panose="020B0604020202020204" pitchFamily="34" charset="0"/>
              </a:rPr>
              <a:t>...</a:t>
            </a:r>
          </a:p>
          <a:p>
            <a:pPr algn="just"/>
            <a:r>
              <a:rPr lang="pt-BR" sz="1400" dirty="0">
                <a:latin typeface="Arial" panose="020B0604020202020204" pitchFamily="34" charset="0"/>
                <a:cs typeface="Arial" panose="020B0604020202020204" pitchFamily="34" charset="0"/>
              </a:rPr>
              <a:t>As mares o levam e ele agora se aproxima do local onde aconteceu a primeira travessia do portal.” (Campbell, J. p. 209 e 210</a:t>
            </a: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906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8745" y="692436"/>
            <a:ext cx="3095920" cy="2838702"/>
          </a:xfrm>
          <a:prstGeom prst="rect">
            <a:avLst/>
          </a:prstGeom>
        </p:spPr>
      </p:pic>
      <p:sp>
        <p:nvSpPr>
          <p:cNvPr id="3" name="CaixaDeTexto 2"/>
          <p:cNvSpPr txBox="1"/>
          <p:nvPr/>
        </p:nvSpPr>
        <p:spPr>
          <a:xfrm>
            <a:off x="1130598" y="917091"/>
            <a:ext cx="6957391" cy="2246769"/>
          </a:xfrm>
          <a:prstGeom prst="rect">
            <a:avLst/>
          </a:prstGeom>
          <a:noFill/>
        </p:spPr>
        <p:txBody>
          <a:bodyPr wrap="square" rtlCol="0">
            <a:spAutoFit/>
          </a:bodyPr>
          <a:lstStyle/>
          <a:p>
            <a:pPr indent="457200" algn="just"/>
            <a:r>
              <a:rPr lang="pt-BR" sz="1400" dirty="0">
                <a:latin typeface="Arial" panose="020B0604020202020204" pitchFamily="34" charset="0"/>
                <a:cs typeface="Arial" panose="020B0604020202020204" pitchFamily="34" charset="0"/>
              </a:rPr>
              <a:t>Este é um momento de </a:t>
            </a:r>
            <a:r>
              <a:rPr lang="pt-BR" sz="1400" dirty="0" smtClean="0">
                <a:latin typeface="Arial" panose="020B0604020202020204" pitchFamily="34" charset="0"/>
                <a:cs typeface="Arial" panose="020B0604020202020204" pitchFamily="34" charset="0"/>
              </a:rPr>
              <a:t>transição; </a:t>
            </a:r>
            <a:r>
              <a:rPr lang="pt-BR" sz="1400" dirty="0">
                <a:latin typeface="Arial" panose="020B0604020202020204" pitchFamily="34" charset="0"/>
                <a:cs typeface="Arial" panose="020B0604020202020204" pitchFamily="34" charset="0"/>
              </a:rPr>
              <a:t>não raro, é um momento onde há </a:t>
            </a:r>
            <a:r>
              <a:rPr lang="pt-BR" sz="1400" dirty="0" smtClean="0">
                <a:latin typeface="Arial" panose="020B0604020202020204" pitchFamily="34" charset="0"/>
                <a:cs typeface="Arial" panose="020B0604020202020204" pitchFamily="34" charset="0"/>
              </a:rPr>
              <a:t>turbulência: </a:t>
            </a:r>
            <a:r>
              <a:rPr lang="pt-BR" sz="1400" dirty="0">
                <a:latin typeface="Arial" panose="020B0604020202020204" pitchFamily="34" charset="0"/>
                <a:cs typeface="Arial" panose="020B0604020202020204" pitchFamily="34" charset="0"/>
              </a:rPr>
              <a:t>“Cruzar o limiar para dar o mergulho já é difícil, mas voltar a integrar-se à vida novamente não é nada fácil.” (Campbell, J. p. 210)</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Se aproveitando deste momento de agitação, Poseidon</a:t>
            </a:r>
            <a:r>
              <a:rPr lang="pt-BR" sz="1400" dirty="0">
                <a:latin typeface="Arial" panose="020B0604020202020204" pitchFamily="34" charset="0"/>
                <a:cs typeface="Arial" panose="020B0604020202020204" pitchFamily="34" charset="0"/>
              </a:rPr>
              <a:t>, pai do ciclope </a:t>
            </a:r>
            <a:r>
              <a:rPr lang="pt-BR" sz="1400" dirty="0" err="1">
                <a:latin typeface="Arial" panose="020B0604020202020204" pitchFamily="34" charset="0"/>
                <a:cs typeface="Arial" panose="020B0604020202020204" pitchFamily="34" charset="0"/>
              </a:rPr>
              <a:t>Polifemo</a:t>
            </a:r>
            <a:r>
              <a:rPr lang="pt-BR" sz="1400" dirty="0">
                <a:latin typeface="Arial" panose="020B0604020202020204" pitchFamily="34" charset="0"/>
                <a:cs typeface="Arial" panose="020B0604020202020204" pitchFamily="34" charset="0"/>
              </a:rPr>
              <a:t>, o guardião do </a:t>
            </a:r>
            <a:r>
              <a:rPr lang="pt-BR" sz="1400" dirty="0" smtClean="0">
                <a:latin typeface="Arial" panose="020B0604020202020204" pitchFamily="34" charset="0"/>
                <a:cs typeface="Arial" panose="020B0604020202020204" pitchFamily="34" charset="0"/>
              </a:rPr>
              <a:t>portal, ao </a:t>
            </a:r>
            <a:r>
              <a:rPr lang="pt-BR" sz="1400" dirty="0">
                <a:latin typeface="Arial" panose="020B0604020202020204" pitchFamily="34" charset="0"/>
                <a:cs typeface="Arial" panose="020B0604020202020204" pitchFamily="34" charset="0"/>
              </a:rPr>
              <a:t>qual </a:t>
            </a:r>
            <a:r>
              <a:rPr lang="pt-BR" sz="1400" dirty="0" smtClean="0">
                <a:latin typeface="Arial" panose="020B0604020202020204" pitchFamily="34" charset="0"/>
                <a:cs typeface="Arial" panose="020B0604020202020204" pitchFamily="34" charset="0"/>
              </a:rPr>
              <a:t>Odisseu, ardilosamente </a:t>
            </a:r>
            <a:r>
              <a:rPr lang="pt-BR" sz="1400" dirty="0">
                <a:latin typeface="Arial" panose="020B0604020202020204" pitchFamily="34" charset="0"/>
                <a:cs typeface="Arial" panose="020B0604020202020204" pitchFamily="34" charset="0"/>
              </a:rPr>
              <a:t>havia enfrentado e </a:t>
            </a:r>
            <a:r>
              <a:rPr lang="pt-BR" sz="1400" dirty="0" smtClean="0">
                <a:latin typeface="Arial" panose="020B0604020202020204" pitchFamily="34" charset="0"/>
                <a:cs typeface="Arial" panose="020B0604020202020204" pitchFamily="34" charset="0"/>
              </a:rPr>
              <a:t>enganado, se </a:t>
            </a:r>
            <a:r>
              <a:rPr lang="pt-BR" sz="1400" dirty="0">
                <a:latin typeface="Arial" panose="020B0604020202020204" pitchFamily="34" charset="0"/>
                <a:cs typeface="Arial" panose="020B0604020202020204" pitchFamily="34" charset="0"/>
              </a:rPr>
              <a:t>aproveita para vingar o </a:t>
            </a:r>
            <a:r>
              <a:rPr lang="pt-BR" sz="1400" dirty="0" smtClean="0">
                <a:latin typeface="Arial" panose="020B0604020202020204" pitchFamily="34" charset="0"/>
                <a:cs typeface="Arial" panose="020B0604020202020204" pitchFamily="34" charset="0"/>
              </a:rPr>
              <a:t>filho. </a:t>
            </a:r>
            <a:r>
              <a:rPr lang="pt-BR" sz="1400" dirty="0">
                <a:latin typeface="Arial" panose="020B0604020202020204" pitchFamily="34" charset="0"/>
                <a:cs typeface="Arial" panose="020B0604020202020204" pitchFamily="34" charset="0"/>
              </a:rPr>
              <a:t>A</a:t>
            </a:r>
            <a:r>
              <a:rPr lang="pt-BR" sz="1400" dirty="0" smtClean="0">
                <a:latin typeface="Arial" panose="020B0604020202020204" pitchFamily="34" charset="0"/>
                <a:cs typeface="Arial" panose="020B0604020202020204" pitchFamily="34" charset="0"/>
              </a:rPr>
              <a:t>funda </a:t>
            </a:r>
            <a:r>
              <a:rPr lang="pt-BR" sz="1400" dirty="0">
                <a:latin typeface="Arial" panose="020B0604020202020204" pitchFamily="34" charset="0"/>
                <a:cs typeface="Arial" panose="020B0604020202020204" pitchFamily="34" charset="0"/>
              </a:rPr>
              <a:t>a pequena embarcação e deixa Odisseu ser jogado de lá para cá pelas ondas, </a:t>
            </a:r>
            <a:r>
              <a:rPr lang="pt-BR" sz="1400" dirty="0" smtClean="0">
                <a:latin typeface="Arial" panose="020B0604020202020204" pitchFamily="34" charset="0"/>
                <a:cs typeface="Arial" panose="020B0604020202020204" pitchFamily="34" charset="0"/>
              </a:rPr>
              <a:t>neste instante, </a:t>
            </a:r>
            <a:r>
              <a:rPr lang="pt-BR" sz="1400" dirty="0">
                <a:latin typeface="Arial" panose="020B0604020202020204" pitchFamily="34" charset="0"/>
                <a:cs typeface="Arial" panose="020B0604020202020204" pitchFamily="34" charset="0"/>
              </a:rPr>
              <a:t>há a </a:t>
            </a:r>
            <a:r>
              <a:rPr lang="pt-BR" sz="1400" dirty="0" smtClean="0">
                <a:latin typeface="Arial" panose="020B0604020202020204" pitchFamily="34" charset="0"/>
                <a:cs typeface="Arial" panose="020B0604020202020204" pitchFamily="34" charset="0"/>
              </a:rPr>
              <a:t>providência de </a:t>
            </a:r>
            <a:r>
              <a:rPr lang="pt-BR" sz="1400" dirty="0" err="1" smtClean="0">
                <a:latin typeface="Arial" panose="020B0604020202020204" pitchFamily="34" charset="0"/>
                <a:cs typeface="Arial" panose="020B0604020202020204" pitchFamily="34" charset="0"/>
              </a:rPr>
              <a:t>Leucoteia</a:t>
            </a:r>
            <a:r>
              <a:rPr lang="pt-BR" sz="1400" dirty="0">
                <a:latin typeface="Arial" panose="020B0604020202020204" pitchFamily="34" charset="0"/>
                <a:cs typeface="Arial" panose="020B0604020202020204" pitchFamily="34" charset="0"/>
              </a:rPr>
              <a:t>, deusa branca dos mares e de </a:t>
            </a:r>
            <a:r>
              <a:rPr lang="pt-BR" sz="1400" dirty="0" smtClean="0">
                <a:latin typeface="Arial" panose="020B0604020202020204" pitchFamily="34" charset="0"/>
                <a:cs typeface="Arial" panose="020B0604020202020204" pitchFamily="34" charset="0"/>
              </a:rPr>
              <a:t>Atena, que veem</a:t>
            </a:r>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em seu auxílio. </a:t>
            </a:r>
            <a:r>
              <a:rPr lang="pt-BR" sz="1400" dirty="0">
                <a:latin typeface="Arial" panose="020B0604020202020204" pitchFamily="34" charset="0"/>
                <a:cs typeface="Arial" panose="020B0604020202020204" pitchFamily="34" charset="0"/>
              </a:rPr>
              <a:t>Assim Odisseu é lançado e chega à praia na Ilha dos </a:t>
            </a:r>
            <a:r>
              <a:rPr lang="pt-BR" sz="1400" dirty="0" err="1">
                <a:latin typeface="Arial" panose="020B0604020202020204" pitchFamily="34" charset="0"/>
                <a:cs typeface="Arial" panose="020B0604020202020204" pitchFamily="34" charset="0"/>
              </a:rPr>
              <a:t>Feaces</a:t>
            </a:r>
            <a:r>
              <a:rPr lang="pt-BR" sz="1400" dirty="0">
                <a:latin typeface="Arial" panose="020B0604020202020204" pitchFamily="34" charset="0"/>
                <a:cs typeface="Arial" panose="020B0604020202020204" pitchFamily="34" charset="0"/>
              </a:rPr>
              <a:t>.</a:t>
            </a:r>
          </a:p>
        </p:txBody>
      </p:sp>
      <p:sp>
        <p:nvSpPr>
          <p:cNvPr id="4" name="Retângulo 3"/>
          <p:cNvSpPr/>
          <p:nvPr/>
        </p:nvSpPr>
        <p:spPr>
          <a:xfrm>
            <a:off x="9344855" y="3609892"/>
            <a:ext cx="2060179" cy="215444"/>
          </a:xfrm>
          <a:prstGeom prst="rect">
            <a:avLst/>
          </a:prstGeom>
        </p:spPr>
        <p:txBody>
          <a:bodyPr wrap="none">
            <a:spAutoFit/>
          </a:bodyPr>
          <a:lstStyle/>
          <a:p>
            <a:r>
              <a:rPr lang="pt-BR" sz="800" dirty="0"/>
              <a:t>https://www.britannica.com/topic/Poseidon</a:t>
            </a: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295" y="3379299"/>
            <a:ext cx="2587222" cy="3124863"/>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826" y="3363386"/>
            <a:ext cx="2012412" cy="3124863"/>
          </a:xfrm>
          <a:prstGeom prst="rect">
            <a:avLst/>
          </a:prstGeom>
        </p:spPr>
      </p:pic>
      <p:sp>
        <p:nvSpPr>
          <p:cNvPr id="8" name="Retângulo 7"/>
          <p:cNvSpPr/>
          <p:nvPr/>
        </p:nvSpPr>
        <p:spPr>
          <a:xfrm>
            <a:off x="5474773" y="6504162"/>
            <a:ext cx="2613216" cy="215444"/>
          </a:xfrm>
          <a:prstGeom prst="rect">
            <a:avLst/>
          </a:prstGeom>
        </p:spPr>
        <p:txBody>
          <a:bodyPr wrap="none">
            <a:spAutoFit/>
          </a:bodyPr>
          <a:lstStyle/>
          <a:p>
            <a:r>
              <a:rPr lang="pt-BR" sz="800" dirty="0"/>
              <a:t>https://www.istockphoto.com/illustrations/odysseus-ship</a:t>
            </a:r>
          </a:p>
        </p:txBody>
      </p:sp>
      <p:sp>
        <p:nvSpPr>
          <p:cNvPr id="9" name="Retângulo 8"/>
          <p:cNvSpPr/>
          <p:nvPr/>
        </p:nvSpPr>
        <p:spPr>
          <a:xfrm>
            <a:off x="1161557" y="6488249"/>
            <a:ext cx="4134012" cy="215444"/>
          </a:xfrm>
          <a:prstGeom prst="rect">
            <a:avLst/>
          </a:prstGeom>
        </p:spPr>
        <p:txBody>
          <a:bodyPr wrap="square">
            <a:spAutoFit/>
          </a:bodyPr>
          <a:lstStyle/>
          <a:p>
            <a:r>
              <a:rPr lang="pt-BR" sz="800" dirty="0"/>
              <a:t>https://pt.wikipedia.org/wiki/Ficheiro:Johann_Heinrich_F%C3%BCssli_015.jpg</a:t>
            </a:r>
          </a:p>
        </p:txBody>
      </p:sp>
    </p:spTree>
    <p:extLst>
      <p:ext uri="{BB962C8B-B14F-4D97-AF65-F5344CB8AC3E}">
        <p14:creationId xmlns:p14="http://schemas.microsoft.com/office/powerpoint/2010/main" val="2389647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7658" y="218196"/>
            <a:ext cx="3673503" cy="2726249"/>
          </a:xfrm>
          <a:prstGeom prst="rect">
            <a:avLst/>
          </a:prstGeom>
        </p:spPr>
      </p:pic>
      <p:sp>
        <p:nvSpPr>
          <p:cNvPr id="4" name="CaixaDeTexto 3"/>
          <p:cNvSpPr txBox="1"/>
          <p:nvPr/>
        </p:nvSpPr>
        <p:spPr>
          <a:xfrm>
            <a:off x="858740" y="3159889"/>
            <a:ext cx="10424161" cy="3323987"/>
          </a:xfrm>
          <a:prstGeom prst="rect">
            <a:avLst/>
          </a:prstGeom>
          <a:noFill/>
        </p:spPr>
        <p:txBody>
          <a:bodyPr wrap="square" rtlCol="0">
            <a:spAutoFit/>
          </a:bodyPr>
          <a:lstStyle/>
          <a:p>
            <a:pPr indent="457200" algn="just"/>
            <a:r>
              <a:rPr lang="pt-BR" sz="1400" b="1" dirty="0" smtClean="0">
                <a:latin typeface="Arial" panose="020B0604020202020204" pitchFamily="34" charset="0"/>
                <a:cs typeface="Arial" panose="020B0604020202020204" pitchFamily="34" charset="0"/>
              </a:rPr>
              <a:t>NAUSÍCAA</a:t>
            </a:r>
          </a:p>
          <a:p>
            <a:pPr indent="457200" algn="just"/>
            <a:r>
              <a:rPr lang="pt-BR" sz="1400" dirty="0" smtClean="0">
                <a:latin typeface="Arial" panose="020B0604020202020204" pitchFamily="34" charset="0"/>
                <a:cs typeface="Arial" panose="020B0604020202020204" pitchFamily="34" charset="0"/>
              </a:rPr>
              <a:t>Odisseu, um homem grande, musculoso e nu, é encontrado por </a:t>
            </a:r>
            <a:r>
              <a:rPr lang="pt-BR" sz="1400" dirty="0" err="1" smtClean="0">
                <a:latin typeface="Arial" panose="020B0604020202020204" pitchFamily="34" charset="0"/>
                <a:cs typeface="Arial" panose="020B0604020202020204" pitchFamily="34" charset="0"/>
              </a:rPr>
              <a:t>Nausícaa</a:t>
            </a:r>
            <a:r>
              <a:rPr lang="pt-BR" sz="1400" dirty="0" smtClean="0">
                <a:latin typeface="Arial" panose="020B0604020202020204" pitchFamily="34" charset="0"/>
                <a:cs typeface="Arial" panose="020B0604020202020204" pitchFamily="34" charset="0"/>
              </a:rPr>
              <a:t> e suas damas de companhia; Odisseu se levanta de entre as algas marinhas e cobre sua região genital com um ramo de oliveira. </a:t>
            </a:r>
            <a:r>
              <a:rPr lang="pt-BR" sz="1400" dirty="0" err="1" smtClean="0">
                <a:latin typeface="Arial" panose="020B0604020202020204" pitchFamily="34" charset="0"/>
                <a:cs typeface="Arial" panose="020B0604020202020204" pitchFamily="34" charset="0"/>
              </a:rPr>
              <a:t>Nausícaa</a:t>
            </a:r>
            <a:r>
              <a:rPr lang="pt-BR" sz="1400" dirty="0" smtClean="0">
                <a:latin typeface="Arial" panose="020B0604020202020204" pitchFamily="34" charset="0"/>
                <a:cs typeface="Arial" panose="020B0604020202020204" pitchFamily="34" charset="0"/>
              </a:rPr>
              <a:t>, diferentemente das outras moças, não teme o estranho; pelo contrário, Odisseu lhe desperta um interesse, ela é a personificação que corresponde a Atena, protetora dos heróis.</a:t>
            </a:r>
          </a:p>
          <a:p>
            <a:pPr indent="457200" algn="just"/>
            <a:r>
              <a:rPr lang="pt-BR" sz="1400" dirty="0" err="1" smtClean="0">
                <a:latin typeface="Arial" panose="020B0604020202020204" pitchFamily="34" charset="0"/>
                <a:cs typeface="Arial" panose="020B0604020202020204" pitchFamily="34" charset="0"/>
              </a:rPr>
              <a:t>Nausícaa</a:t>
            </a:r>
            <a:r>
              <a:rPr lang="pt-BR" sz="1400" dirty="0" smtClean="0">
                <a:latin typeface="Arial" panose="020B0604020202020204" pitchFamily="34" charset="0"/>
                <a:cs typeface="Arial" panose="020B0604020202020204" pitchFamily="34" charset="0"/>
              </a:rPr>
              <a:t> o toma sob sua proteção e o leva a presença de seu pai o Rei </a:t>
            </a:r>
            <a:r>
              <a:rPr lang="pt-BR" sz="1400" dirty="0" err="1" smtClean="0">
                <a:latin typeface="Arial" panose="020B0604020202020204" pitchFamily="34" charset="0"/>
                <a:cs typeface="Arial" panose="020B0604020202020204" pitchFamily="34" charset="0"/>
              </a:rPr>
              <a:t>Alcínoo</a:t>
            </a:r>
            <a:r>
              <a:rPr lang="pt-BR" sz="1400" dirty="0" smtClean="0">
                <a:latin typeface="Arial" panose="020B0604020202020204" pitchFamily="34" charset="0"/>
                <a:cs typeface="Arial" panose="020B0604020202020204" pitchFamily="34" charset="0"/>
              </a:rPr>
              <a:t>, que o recebe com um banquete. Odisseu está no limiar do retorno para casa, e em resposta a pergunta do Rei </a:t>
            </a:r>
            <a:r>
              <a:rPr lang="pt-BR" sz="1400" dirty="0" err="1" smtClean="0">
                <a:latin typeface="Arial" panose="020B0604020202020204" pitchFamily="34" charset="0"/>
                <a:cs typeface="Arial" panose="020B0604020202020204" pitchFamily="34" charset="0"/>
              </a:rPr>
              <a:t>Alcínoo</a:t>
            </a:r>
            <a:r>
              <a:rPr lang="pt-BR" sz="1400" dirty="0" smtClean="0">
                <a:latin typeface="Arial" panose="020B0604020202020204" pitchFamily="34" charset="0"/>
                <a:cs typeface="Arial" panose="020B0604020202020204" pitchFamily="34" charset="0"/>
              </a:rPr>
              <a:t>, desta vez revela sua identidade. </a:t>
            </a:r>
          </a:p>
          <a:p>
            <a:pPr indent="457200" algn="just"/>
            <a:r>
              <a:rPr lang="pt-BR" sz="1400" dirty="0" smtClean="0">
                <a:latin typeface="Arial" panose="020B0604020202020204" pitchFamily="34" charset="0"/>
                <a:cs typeface="Arial" panose="020B0604020202020204" pitchFamily="34" charset="0"/>
              </a:rPr>
              <a:t>Ao ser interpelado ele diz: “Eu sou Odisseu”.</a:t>
            </a:r>
          </a:p>
          <a:p>
            <a:pPr indent="457200" algn="just"/>
            <a:r>
              <a:rPr lang="pt-BR" sz="1400" dirty="0" smtClean="0">
                <a:latin typeface="Arial" panose="020B0604020202020204" pitchFamily="34" charset="0"/>
                <a:cs typeface="Arial" panose="020B0604020202020204" pitchFamily="34" charset="0"/>
              </a:rPr>
              <a:t>O rei então diz que há 20 anos se espera descobrir seu paradeiro e é aí, em retrospecto, que a estória passa a ser contada. Neste momento, também </a:t>
            </a:r>
            <a:r>
              <a:rPr lang="pt-BR" sz="1400" dirty="0" err="1" smtClean="0">
                <a:latin typeface="Arial" panose="020B0604020202020204" pitchFamily="34" charset="0"/>
                <a:cs typeface="Arial" panose="020B0604020202020204" pitchFamily="34" charset="0"/>
              </a:rPr>
              <a:t>Nausícaa</a:t>
            </a:r>
            <a:r>
              <a:rPr lang="pt-BR" sz="1400" dirty="0" smtClean="0">
                <a:latin typeface="Arial" panose="020B0604020202020204" pitchFamily="34" charset="0"/>
                <a:cs typeface="Arial" panose="020B0604020202020204" pitchFamily="34" charset="0"/>
              </a:rPr>
              <a:t> percebe que Odisseu não é para ela.</a:t>
            </a:r>
          </a:p>
          <a:p>
            <a:pPr indent="457200" algn="just"/>
            <a:r>
              <a:rPr lang="pt-BR" sz="1400" dirty="0" smtClean="0">
                <a:latin typeface="Arial" panose="020B0604020202020204" pitchFamily="34" charset="0"/>
                <a:cs typeface="Arial" panose="020B0604020202020204" pitchFamily="34" charset="0"/>
              </a:rPr>
              <a:t>Com a ajuda do Rei </a:t>
            </a:r>
            <a:r>
              <a:rPr lang="pt-BR" sz="1400" dirty="0" err="1" smtClean="0">
                <a:latin typeface="Arial" panose="020B0604020202020204" pitchFamily="34" charset="0"/>
                <a:cs typeface="Arial" panose="020B0604020202020204" pitchFamily="34" charset="0"/>
              </a:rPr>
              <a:t>Alcínoo</a:t>
            </a:r>
            <a:r>
              <a:rPr lang="pt-BR" sz="1400" dirty="0" smtClean="0">
                <a:latin typeface="Arial" panose="020B0604020202020204" pitchFamily="34" charset="0"/>
                <a:cs typeface="Arial" panose="020B0604020202020204" pitchFamily="34" charset="0"/>
              </a:rPr>
              <a:t>, Odisseu é levado adormecido a bordo de um barco e é deixado enfim na praia de </a:t>
            </a:r>
            <a:r>
              <a:rPr lang="pt-BR" sz="1400" dirty="0" err="1" smtClean="0">
                <a:latin typeface="Arial" panose="020B0604020202020204" pitchFamily="34" charset="0"/>
                <a:cs typeface="Arial" panose="020B0604020202020204" pitchFamily="34" charset="0"/>
              </a:rPr>
              <a:t>Ítaca</a:t>
            </a:r>
            <a:r>
              <a:rPr lang="pt-BR" sz="1400" dirty="0" smtClean="0">
                <a:latin typeface="Arial" panose="020B0604020202020204" pitchFamily="34" charset="0"/>
                <a:cs typeface="Arial" panose="020B0604020202020204" pitchFamily="34" charset="0"/>
              </a:rPr>
              <a:t>., sua terra natal, quando acorda de seu “sonho”. </a:t>
            </a:r>
          </a:p>
          <a:p>
            <a:pPr indent="457200" algn="just"/>
            <a:r>
              <a:rPr lang="pt-BR" sz="1400" dirty="0" smtClean="0">
                <a:latin typeface="Arial" panose="020B0604020202020204" pitchFamily="34" charset="0"/>
                <a:cs typeface="Arial" panose="020B0604020202020204" pitchFamily="34" charset="0"/>
              </a:rPr>
              <a:t>Odisseu está pronto para voltar para Penélope.</a:t>
            </a:r>
          </a:p>
          <a:p>
            <a:pPr indent="457200" algn="just"/>
            <a:r>
              <a:rPr lang="pt-BR" sz="1400" dirty="0" smtClean="0">
                <a:latin typeface="Arial" panose="020B0604020202020204" pitchFamily="34" charset="0"/>
                <a:cs typeface="Arial" panose="020B0604020202020204" pitchFamily="34" charset="0"/>
              </a:rPr>
              <a:t>“Assim termina sua jornada de sonho, durante a qual ele vivenciou a tentadora Circe (mensageira de Afrodite), a esposa </a:t>
            </a:r>
            <a:r>
              <a:rPr lang="pt-BR" sz="1400" dirty="0" err="1" smtClean="0">
                <a:latin typeface="Arial" panose="020B0604020202020204" pitchFamily="34" charset="0"/>
                <a:cs typeface="Arial" panose="020B0604020202020204" pitchFamily="34" charset="0"/>
              </a:rPr>
              <a:t>Calipso</a:t>
            </a:r>
            <a:r>
              <a:rPr lang="pt-BR" sz="1400" dirty="0" smtClean="0">
                <a:latin typeface="Arial" panose="020B0604020202020204" pitchFamily="34" charset="0"/>
                <a:cs typeface="Arial" panose="020B0604020202020204" pitchFamily="34" charset="0"/>
              </a:rPr>
              <a:t> (mensageira de Hera) e a encantadora moça virginal </a:t>
            </a:r>
            <a:r>
              <a:rPr lang="pt-BR" sz="1400" dirty="0" err="1" smtClean="0">
                <a:latin typeface="Arial" panose="020B0604020202020204" pitchFamily="34" charset="0"/>
                <a:cs typeface="Arial" panose="020B0604020202020204" pitchFamily="34" charset="0"/>
              </a:rPr>
              <a:t>Nausícaa</a:t>
            </a:r>
            <a:r>
              <a:rPr lang="pt-BR" sz="1400" dirty="0" smtClean="0">
                <a:latin typeface="Arial" panose="020B0604020202020204" pitchFamily="34" charset="0"/>
                <a:cs typeface="Arial" panose="020B0604020202020204" pitchFamily="34" charset="0"/>
              </a:rPr>
              <a:t> (mensageira de Atena).” (Campbell, J. p. 211).</a:t>
            </a:r>
            <a:endParaRPr lang="pt-BR" sz="1400" dirty="0">
              <a:latin typeface="Arial" panose="020B0604020202020204" pitchFamily="34" charset="0"/>
              <a:cs typeface="Arial" panose="020B0604020202020204" pitchFamily="34" charset="0"/>
            </a:endParaRPr>
          </a:p>
        </p:txBody>
      </p:sp>
      <p:sp>
        <p:nvSpPr>
          <p:cNvPr id="5" name="Retângulo 4"/>
          <p:cNvSpPr/>
          <p:nvPr/>
        </p:nvSpPr>
        <p:spPr>
          <a:xfrm>
            <a:off x="4818489" y="2996554"/>
            <a:ext cx="3482672" cy="215444"/>
          </a:xfrm>
          <a:prstGeom prst="rect">
            <a:avLst/>
          </a:prstGeom>
        </p:spPr>
        <p:txBody>
          <a:bodyPr wrap="square">
            <a:spAutoFit/>
          </a:bodyPr>
          <a:lstStyle/>
          <a:p>
            <a:r>
              <a:rPr lang="pt-BR" sz="800" dirty="0"/>
              <a:t>https://pt.wikisource.org/wiki/Ficheiro:Odysseus_and_Nausicaa.jpg</a:t>
            </a:r>
          </a:p>
        </p:txBody>
      </p:sp>
      <p:sp>
        <p:nvSpPr>
          <p:cNvPr id="3" name="Retângulo 2"/>
          <p:cNvSpPr/>
          <p:nvPr/>
        </p:nvSpPr>
        <p:spPr>
          <a:xfrm>
            <a:off x="8314413" y="2140530"/>
            <a:ext cx="3877587" cy="215444"/>
          </a:xfrm>
          <a:prstGeom prst="rect">
            <a:avLst/>
          </a:prstGeom>
        </p:spPr>
        <p:txBody>
          <a:bodyPr wrap="square">
            <a:spAutoFit/>
          </a:bodyPr>
          <a:lstStyle/>
          <a:p>
            <a:r>
              <a:rPr lang="pt-BR" sz="800" dirty="0"/>
              <a:t>https://www.istockphoto.com/illustrations/olive-tree-white-background</a:t>
            </a: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8971" y="424705"/>
            <a:ext cx="2003930" cy="1715825"/>
          </a:xfrm>
          <a:prstGeom prst="rect">
            <a:avLst/>
          </a:prstGeom>
        </p:spPr>
      </p:pic>
      <p:sp>
        <p:nvSpPr>
          <p:cNvPr id="7" name="CaixaDeTexto 6"/>
          <p:cNvSpPr txBox="1"/>
          <p:nvPr/>
        </p:nvSpPr>
        <p:spPr>
          <a:xfrm>
            <a:off x="8881506" y="2355974"/>
            <a:ext cx="2798859" cy="215444"/>
          </a:xfrm>
          <a:prstGeom prst="rect">
            <a:avLst/>
          </a:prstGeom>
          <a:noFill/>
        </p:spPr>
        <p:txBody>
          <a:bodyPr wrap="square" rtlCol="0">
            <a:spAutoFit/>
          </a:bodyPr>
          <a:lstStyle/>
          <a:p>
            <a:r>
              <a:rPr lang="pt-BR" sz="800" dirty="0" smtClean="0"/>
              <a:t>Ramo de oliveira, sagrada em Atena, árvore da paz</a:t>
            </a:r>
            <a:endParaRPr lang="pt-BR" sz="800" dirty="0"/>
          </a:p>
        </p:txBody>
      </p:sp>
    </p:spTree>
    <p:extLst>
      <p:ext uri="{BB962C8B-B14F-4D97-AF65-F5344CB8AC3E}">
        <p14:creationId xmlns:p14="http://schemas.microsoft.com/office/powerpoint/2010/main" val="2084233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650777" y="2652301"/>
            <a:ext cx="2326278" cy="215444"/>
          </a:xfrm>
          <a:prstGeom prst="rect">
            <a:avLst/>
          </a:prstGeom>
        </p:spPr>
        <p:txBody>
          <a:bodyPr wrap="none">
            <a:spAutoFit/>
          </a:bodyPr>
          <a:lstStyle/>
          <a:p>
            <a:r>
              <a:rPr lang="pt-BR" sz="800" dirty="0"/>
              <a:t>https://en.wikipedia.org/wiki/Suitors_of_Penelope</a:t>
            </a: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77" y="661897"/>
            <a:ext cx="2800089" cy="1928950"/>
          </a:xfrm>
          <a:prstGeom prst="rect">
            <a:avLst/>
          </a:prstGeom>
        </p:spPr>
      </p:pic>
      <p:sp>
        <p:nvSpPr>
          <p:cNvPr id="4" name="Retângulo 3"/>
          <p:cNvSpPr/>
          <p:nvPr/>
        </p:nvSpPr>
        <p:spPr>
          <a:xfrm>
            <a:off x="9705271" y="6432605"/>
            <a:ext cx="2143536" cy="215444"/>
          </a:xfrm>
          <a:prstGeom prst="rect">
            <a:avLst/>
          </a:prstGeom>
        </p:spPr>
        <p:txBody>
          <a:bodyPr wrap="none">
            <a:spAutoFit/>
          </a:bodyPr>
          <a:lstStyle/>
          <a:p>
            <a:r>
              <a:rPr lang="pt-BR" sz="800" dirty="0"/>
              <a:t>https://pt.wikipedia.org/wiki/Pen%C3%A9lope</a:t>
            </a: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257" y="2726056"/>
            <a:ext cx="2495550" cy="3642938"/>
          </a:xfrm>
          <a:prstGeom prst="rect">
            <a:avLst/>
          </a:prstGeom>
        </p:spPr>
      </p:pic>
      <p:sp>
        <p:nvSpPr>
          <p:cNvPr id="6" name="CaixaDeTexto 5"/>
          <p:cNvSpPr txBox="1"/>
          <p:nvPr/>
        </p:nvSpPr>
        <p:spPr>
          <a:xfrm>
            <a:off x="3522428" y="661897"/>
            <a:ext cx="8326379" cy="2246769"/>
          </a:xfrm>
          <a:prstGeom prst="rect">
            <a:avLst/>
          </a:prstGeom>
          <a:noFill/>
        </p:spPr>
        <p:txBody>
          <a:bodyPr wrap="square" rtlCol="0">
            <a:spAutoFit/>
          </a:bodyPr>
          <a:lstStyle/>
          <a:p>
            <a:pPr indent="457200" algn="just"/>
            <a:r>
              <a:rPr lang="pt-BR" sz="1400" b="1" dirty="0">
                <a:latin typeface="Arial" panose="020B0604020202020204" pitchFamily="34" charset="0"/>
                <a:cs typeface="Arial" panose="020B0604020202020204" pitchFamily="34" charset="0"/>
              </a:rPr>
              <a:t>E</a:t>
            </a:r>
            <a:r>
              <a:rPr lang="pt-BR" sz="1400" b="1" dirty="0" smtClean="0">
                <a:latin typeface="Arial" panose="020B0604020202020204" pitchFamily="34" charset="0"/>
                <a:cs typeface="Arial" panose="020B0604020202020204" pitchFamily="34" charset="0"/>
              </a:rPr>
              <a:t>m </a:t>
            </a:r>
            <a:r>
              <a:rPr lang="pt-BR" sz="1400" b="1" dirty="0" err="1">
                <a:latin typeface="Arial" panose="020B0604020202020204" pitchFamily="34" charset="0"/>
                <a:cs typeface="Arial" panose="020B0604020202020204" pitchFamily="34" charset="0"/>
              </a:rPr>
              <a:t>Ítaca</a:t>
            </a:r>
            <a:r>
              <a:rPr lang="pt-BR" sz="1400" dirty="0" smtClean="0">
                <a:latin typeface="Arial" panose="020B0604020202020204" pitchFamily="34" charset="0"/>
                <a:cs typeface="Arial" panose="020B0604020202020204" pitchFamily="34" charset="0"/>
              </a:rPr>
              <a:t>, Odisseu chega </a:t>
            </a:r>
            <a:r>
              <a:rPr lang="pt-BR" sz="1400" dirty="0">
                <a:latin typeface="Arial" panose="020B0604020202020204" pitchFamily="34" charset="0"/>
                <a:cs typeface="Arial" panose="020B0604020202020204" pitchFamily="34" charset="0"/>
              </a:rPr>
              <a:t>disfarçado de </a:t>
            </a:r>
            <a:r>
              <a:rPr lang="pt-BR" sz="1400" dirty="0" smtClean="0">
                <a:latin typeface="Arial" panose="020B0604020202020204" pitchFamily="34" charset="0"/>
                <a:cs typeface="Arial" panose="020B0604020202020204" pitchFamily="34" charset="0"/>
              </a:rPr>
              <a:t>andarilho, reconhecido apenas por </a:t>
            </a:r>
            <a:r>
              <a:rPr lang="pt-BR" sz="1400" dirty="0">
                <a:latin typeface="Arial" panose="020B0604020202020204" pitchFamily="34" charset="0"/>
                <a:cs typeface="Arial" panose="020B0604020202020204" pitchFamily="34" charset="0"/>
              </a:rPr>
              <a:t>seu velho </a:t>
            </a:r>
            <a:r>
              <a:rPr lang="pt-BR" sz="1400" dirty="0" smtClean="0">
                <a:latin typeface="Arial" panose="020B0604020202020204" pitchFamily="34" charset="0"/>
                <a:cs typeface="Arial" panose="020B0604020202020204" pitchFamily="34" charset="0"/>
              </a:rPr>
              <a:t>cão; </a:t>
            </a:r>
            <a:r>
              <a:rPr lang="pt-BR" sz="1400" dirty="0">
                <a:latin typeface="Arial" panose="020B0604020202020204" pitchFamily="34" charset="0"/>
                <a:cs typeface="Arial" panose="020B0604020202020204" pitchFamily="34" charset="0"/>
              </a:rPr>
              <a:t>e por conta de uma cicatriz em sua coxa, deixada pela presa de um javali, quase tem seu disfarce revelado por </a:t>
            </a:r>
            <a:r>
              <a:rPr lang="pt-BR" sz="1400" dirty="0" err="1">
                <a:latin typeface="Arial" panose="020B0604020202020204" pitchFamily="34" charset="0"/>
                <a:cs typeface="Arial" panose="020B0604020202020204" pitchFamily="34" charset="0"/>
              </a:rPr>
              <a:t>Eurícleia</a:t>
            </a:r>
            <a:r>
              <a:rPr lang="pt-BR" sz="1400" dirty="0">
                <a:latin typeface="Arial" panose="020B0604020202020204" pitchFamily="34" charset="0"/>
                <a:cs typeface="Arial" panose="020B0604020202020204" pitchFamily="34" charset="0"/>
              </a:rPr>
              <a:t>, uma servente que o reconhece ao lavar seus pés</a:t>
            </a:r>
            <a:r>
              <a:rPr lang="pt-BR" sz="1400" dirty="0" smtClean="0">
                <a:latin typeface="Arial" panose="020B0604020202020204" pitchFamily="34" charset="0"/>
                <a:cs typeface="Arial" panose="020B0604020202020204" pitchFamily="34" charset="0"/>
              </a:rPr>
              <a:t>. O cão e o javali são analogias simbólicas, profundas e primitivas do universo da Deusa, e com isto, a Deusa já não pode ser renegada em Odisseu.</a:t>
            </a:r>
            <a:endParaRPr lang="pt-BR" sz="1400" dirty="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Odisseu a impede dizendo: “Não diga nada”, ele ainda não pode ter sua identidade revelada; neste momento tão </a:t>
            </a:r>
            <a:r>
              <a:rPr lang="pt-BR" sz="1400" dirty="0" smtClean="0">
                <a:latin typeface="Arial" panose="020B0604020202020204" pitchFamily="34" charset="0"/>
                <a:cs typeface="Arial" panose="020B0604020202020204" pitchFamily="34" charset="0"/>
              </a:rPr>
              <a:t>culminante, </a:t>
            </a:r>
            <a:r>
              <a:rPr lang="pt-BR" sz="1400" dirty="0">
                <a:latin typeface="Arial" panose="020B0604020202020204" pitchFamily="34" charset="0"/>
                <a:cs typeface="Arial" panose="020B0604020202020204" pitchFamily="34" charset="0"/>
              </a:rPr>
              <a:t>estrategicamente o “elemento surpresa”, ou o “assombro”, muito utilizado em rituais quando queremos deixar uma marca</a:t>
            </a:r>
            <a:r>
              <a:rPr lang="pt-BR" sz="1400" dirty="0" smtClean="0">
                <a:latin typeface="Arial" panose="020B0604020202020204" pitchFamily="34" charset="0"/>
                <a:cs typeface="Arial" panose="020B0604020202020204" pitchFamily="34" charset="0"/>
              </a:rPr>
              <a:t>, ou provocar uma mudança de paradigma, </a:t>
            </a:r>
            <a:r>
              <a:rPr lang="pt-BR" sz="1400" dirty="0">
                <a:latin typeface="Arial" panose="020B0604020202020204" pitchFamily="34" charset="0"/>
                <a:cs typeface="Arial" panose="020B0604020202020204" pitchFamily="34" charset="0"/>
              </a:rPr>
              <a:t>representam uma vantagem </a:t>
            </a:r>
            <a:r>
              <a:rPr lang="pt-BR" sz="1400" dirty="0" smtClean="0">
                <a:latin typeface="Arial" panose="020B0604020202020204" pitchFamily="34" charset="0"/>
                <a:cs typeface="Arial" panose="020B0604020202020204" pitchFamily="34" charset="0"/>
              </a:rPr>
              <a:t>muito própria </a:t>
            </a:r>
            <a:r>
              <a:rPr lang="pt-BR" sz="1400" dirty="0">
                <a:latin typeface="Arial" panose="020B0604020202020204" pitchFamily="34" charset="0"/>
                <a:cs typeface="Arial" panose="020B0604020202020204" pitchFamily="34" charset="0"/>
              </a:rPr>
              <a:t>da consciência no enfrentamento das situações externas de cada fase da vida</a:t>
            </a:r>
            <a:r>
              <a:rPr lang="pt-BR" sz="1400" dirty="0" smtClean="0">
                <a:latin typeface="Arial" panose="020B0604020202020204" pitchFamily="34" charset="0"/>
                <a:cs typeface="Arial" panose="020B0604020202020204" pitchFamily="34" charset="0"/>
              </a:rPr>
              <a:t>.</a:t>
            </a:r>
          </a:p>
        </p:txBody>
      </p:sp>
      <p:sp>
        <p:nvSpPr>
          <p:cNvPr id="7" name="CaixaDeTexto 6"/>
          <p:cNvSpPr txBox="1"/>
          <p:nvPr/>
        </p:nvSpPr>
        <p:spPr>
          <a:xfrm>
            <a:off x="596348" y="3517388"/>
            <a:ext cx="8531749" cy="2246769"/>
          </a:xfrm>
          <a:prstGeom prst="rect">
            <a:avLst/>
          </a:prstGeom>
          <a:noFill/>
        </p:spPr>
        <p:txBody>
          <a:bodyPr wrap="square" rtlCol="0">
            <a:spAutoFit/>
          </a:bodyPr>
          <a:lstStyle/>
          <a:p>
            <a:pPr indent="457200" algn="just"/>
            <a:r>
              <a:rPr lang="pt-BR" sz="1400" b="1" dirty="0" smtClean="0">
                <a:latin typeface="Arial" panose="020B0604020202020204" pitchFamily="34" charset="0"/>
                <a:cs typeface="Arial" panose="020B0604020202020204" pitchFamily="34" charset="0"/>
              </a:rPr>
              <a:t>Em </a:t>
            </a:r>
            <a:r>
              <a:rPr lang="pt-BR" sz="1400" b="1" dirty="0" err="1" smtClean="0">
                <a:latin typeface="Arial" panose="020B0604020202020204" pitchFamily="34" charset="0"/>
                <a:cs typeface="Arial" panose="020B0604020202020204" pitchFamily="34" charset="0"/>
              </a:rPr>
              <a:t>Ítaca</a:t>
            </a:r>
            <a:r>
              <a:rPr lang="pt-BR" sz="1400" dirty="0" smtClean="0">
                <a:latin typeface="Arial" panose="020B0604020202020204" pitchFamily="34" charset="0"/>
                <a:cs typeface="Arial" panose="020B0604020202020204" pitchFamily="34" charset="0"/>
              </a:rPr>
              <a:t>, paralelamente a chegada de Odisseu disfarçado de andarilho, “sincronisticamente” se dá o seguinte:</a:t>
            </a:r>
          </a:p>
          <a:p>
            <a:pPr indent="457200" algn="just"/>
            <a:r>
              <a:rPr lang="pt-BR" sz="1400" dirty="0" smtClean="0">
                <a:latin typeface="Arial" panose="020B0604020202020204" pitchFamily="34" charset="0"/>
                <a:cs typeface="Arial" panose="020B0604020202020204" pitchFamily="34" charset="0"/>
              </a:rPr>
              <a:t>“Penélope </a:t>
            </a:r>
            <a:r>
              <a:rPr lang="pt-BR" sz="1400" dirty="0">
                <a:latin typeface="Arial" panose="020B0604020202020204" pitchFamily="34" charset="0"/>
                <a:cs typeface="Arial" panose="020B0604020202020204" pitchFamily="34" charset="0"/>
              </a:rPr>
              <a:t>finalmente desiste da espera e declara: ‘Está bem. Casarei com aquele que armar o arco de meu marido e conseguir atravessar doze machados com uma flecha...</a:t>
            </a:r>
          </a:p>
          <a:p>
            <a:pPr indent="457200" algn="just"/>
            <a:r>
              <a:rPr lang="pt-BR" sz="1400" dirty="0">
                <a:latin typeface="Arial" panose="020B0604020202020204" pitchFamily="34" charset="0"/>
                <a:cs typeface="Arial" panose="020B0604020202020204" pitchFamily="34" charset="0"/>
              </a:rPr>
              <a:t>Todos tentam e, claro, nenhum deles consegue. Então se apresenta o andarilho que acabou de chegar e que ninguém conhece e diz: ‘Eu vou tentar’. Esta cena é lindamente descrita. Odisseu pega o arco e o testa para ver se ao longo dos anos os cupins não o comeram ou coisa semelhante. Ele regula o arco e pega uma flecha que, lançada, atravessa os doze machados. Pega outra flecha e começa a atirar nos pretendentes. Ele é como o Sol que subiu no horizonte, e os pretendentes são como as estrelas em volta da deusa Lua. Todos são apagados.” (Campbell, J. p.213).</a:t>
            </a:r>
          </a:p>
        </p:txBody>
      </p:sp>
    </p:spTree>
    <p:extLst>
      <p:ext uri="{BB962C8B-B14F-4D97-AF65-F5344CB8AC3E}">
        <p14:creationId xmlns:p14="http://schemas.microsoft.com/office/powerpoint/2010/main" val="938632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ângulo 2"/>
          <p:cNvSpPr/>
          <p:nvPr/>
        </p:nvSpPr>
        <p:spPr>
          <a:xfrm>
            <a:off x="556591" y="318050"/>
            <a:ext cx="11266999" cy="6340197"/>
          </a:xfrm>
          <a:prstGeom prst="rect">
            <a:avLst/>
          </a:prstGeom>
        </p:spPr>
        <p:txBody>
          <a:bodyPr wrap="square">
            <a:spAutoFit/>
          </a:bodyPr>
          <a:lstStyle/>
          <a:p>
            <a:pPr indent="457200" algn="just"/>
            <a:r>
              <a:rPr lang="pt-BR" sz="1400" b="1" dirty="0" smtClean="0">
                <a:latin typeface="Arial" panose="020B0604020202020204" pitchFamily="34" charset="0"/>
                <a:cs typeface="Arial" panose="020B0604020202020204" pitchFamily="34" charset="0"/>
              </a:rPr>
              <a:t>A Tessitura de </a:t>
            </a:r>
            <a:r>
              <a:rPr lang="pt-BR" sz="1400" b="1" dirty="0">
                <a:latin typeface="Arial" panose="020B0604020202020204" pitchFamily="34" charset="0"/>
                <a:cs typeface="Arial" panose="020B0604020202020204" pitchFamily="34" charset="0"/>
              </a:rPr>
              <a:t>Penélope – A </a:t>
            </a:r>
            <a:r>
              <a:rPr lang="pt-BR" sz="1400" b="1" dirty="0" smtClean="0">
                <a:latin typeface="Arial" panose="020B0604020202020204" pitchFamily="34" charset="0"/>
                <a:cs typeface="Arial" panose="020B0604020202020204" pitchFamily="34" charset="0"/>
              </a:rPr>
              <a:t>Lua e O Encordoar do Arco de </a:t>
            </a:r>
            <a:r>
              <a:rPr lang="pt-BR" sz="1400" b="1" dirty="0">
                <a:latin typeface="Arial" panose="020B0604020202020204" pitchFamily="34" charset="0"/>
                <a:cs typeface="Arial" panose="020B0604020202020204" pitchFamily="34" charset="0"/>
              </a:rPr>
              <a:t>Odisseu – O </a:t>
            </a:r>
            <a:r>
              <a:rPr lang="pt-BR" sz="1400" b="1" dirty="0" smtClean="0">
                <a:latin typeface="Arial" panose="020B0604020202020204" pitchFamily="34" charset="0"/>
                <a:cs typeface="Arial" panose="020B0604020202020204" pitchFamily="34" charset="0"/>
              </a:rPr>
              <a:t>Sol.</a:t>
            </a:r>
          </a:p>
          <a:p>
            <a:pPr indent="457200" algn="just"/>
            <a:r>
              <a:rPr lang="pt-BR" sz="1400" b="1" dirty="0" smtClean="0">
                <a:latin typeface="Arial" panose="020B0604020202020204" pitchFamily="34" charset="0"/>
                <a:cs typeface="Arial" panose="020B0604020202020204" pitchFamily="34" charset="0"/>
              </a:rPr>
              <a:t>A tessitura e o encordoar como um processo de individuação.</a:t>
            </a:r>
          </a:p>
          <a:p>
            <a:pPr indent="457200" algn="just"/>
            <a:endParaRPr lang="pt-BR" sz="1400" dirty="0" smtClean="0">
              <a:latin typeface="Arial" panose="020B0604020202020204" pitchFamily="34" charset="0"/>
              <a:cs typeface="Arial" panose="020B0604020202020204" pitchFamily="34" charset="0"/>
            </a:endParaRPr>
          </a:p>
          <a:p>
            <a:pPr indent="457200" algn="just"/>
            <a:r>
              <a:rPr lang="pt-BR" sz="1400" dirty="0" smtClean="0">
                <a:latin typeface="Arial" panose="020B0604020202020204" pitchFamily="34" charset="0"/>
                <a:cs typeface="Arial" panose="020B0604020202020204" pitchFamily="34" charset="0"/>
              </a:rPr>
              <a:t>Na </a:t>
            </a:r>
            <a:r>
              <a:rPr lang="pt-BR" sz="1400" dirty="0">
                <a:latin typeface="Arial" panose="020B0604020202020204" pitchFamily="34" charset="0"/>
                <a:cs typeface="Arial" panose="020B0604020202020204" pitchFamily="34" charset="0"/>
              </a:rPr>
              <a:t>trajetória da humanidade, a </a:t>
            </a:r>
            <a:r>
              <a:rPr lang="pt-BR" sz="1400" dirty="0" smtClean="0">
                <a:latin typeface="Arial" panose="020B0604020202020204" pitchFamily="34" charset="0"/>
                <a:cs typeface="Arial" panose="020B0604020202020204" pitchFamily="34" charset="0"/>
              </a:rPr>
              <a:t>Deusa</a:t>
            </a:r>
            <a:r>
              <a:rPr lang="pt-BR" sz="1400" dirty="0">
                <a:latin typeface="Arial" panose="020B0604020202020204" pitchFamily="34" charset="0"/>
                <a:cs typeface="Arial" panose="020B0604020202020204" pitchFamily="34" charset="0"/>
              </a:rPr>
              <a:t>, do ponto de vista </a:t>
            </a:r>
            <a:r>
              <a:rPr lang="pt-BR" sz="1400" dirty="0" smtClean="0">
                <a:latin typeface="Arial" panose="020B0604020202020204" pitchFamily="34" charset="0"/>
                <a:cs typeface="Arial" panose="020B0604020202020204" pitchFamily="34" charset="0"/>
              </a:rPr>
              <a:t>simbólico </a:t>
            </a:r>
            <a:r>
              <a:rPr lang="pt-BR" sz="1400" dirty="0">
                <a:latin typeface="Arial" panose="020B0604020202020204" pitchFamily="34" charset="0"/>
                <a:cs typeface="Arial" panose="020B0604020202020204" pitchFamily="34" charset="0"/>
              </a:rPr>
              <a:t>e mitológico ocupa o lugar de domínio dos vários momentos fundamentalmente marcantes da vida como: nascer, viver, morrer e renascer.</a:t>
            </a:r>
          </a:p>
          <a:p>
            <a:pPr indent="457200" algn="just"/>
            <a:r>
              <a:rPr lang="pt-BR" sz="1400" dirty="0">
                <a:latin typeface="Arial" panose="020B0604020202020204" pitchFamily="34" charset="0"/>
                <a:cs typeface="Arial" panose="020B0604020202020204" pitchFamily="34" charset="0"/>
              </a:rPr>
              <a:t>Assim como por analogia, os movimentos cíclicos do tempo secular, dos começos e fins, da </a:t>
            </a:r>
            <a:r>
              <a:rPr lang="pt-BR" sz="1400" dirty="0" smtClean="0">
                <a:latin typeface="Arial" panose="020B0604020202020204" pitchFamily="34" charset="0"/>
                <a:cs typeface="Arial" panose="020B0604020202020204" pitchFamily="34" charset="0"/>
              </a:rPr>
              <a:t>vida da morte e renascimento</a:t>
            </a:r>
            <a:r>
              <a:rPr lang="pt-BR" sz="1400" dirty="0">
                <a:latin typeface="Arial" panose="020B0604020202020204" pitchFamily="34" charset="0"/>
                <a:cs typeface="Arial" panose="020B0604020202020204" pitchFamily="34" charset="0"/>
              </a:rPr>
              <a:t>, das mudanças de </a:t>
            </a:r>
            <a:r>
              <a:rPr lang="pt-BR" sz="1400" dirty="0" smtClean="0">
                <a:latin typeface="Arial" panose="020B0604020202020204" pitchFamily="34" charset="0"/>
                <a:cs typeface="Arial" panose="020B0604020202020204" pitchFamily="34" charset="0"/>
              </a:rPr>
              <a:t>estação, </a:t>
            </a:r>
            <a:r>
              <a:rPr lang="pt-BR" sz="1400" dirty="0">
                <a:latin typeface="Arial" panose="020B0604020202020204" pitchFamily="34" charset="0"/>
                <a:cs typeface="Arial" panose="020B0604020202020204" pitchFamily="34" charset="0"/>
              </a:rPr>
              <a:t>marcados pelos ciclos da Lua, que nasce, cresce, fica cheia, decresce, morre, para renascer Nova. As mitologias estão por toda </a:t>
            </a:r>
            <a:r>
              <a:rPr lang="pt-BR" sz="1400" dirty="0" smtClean="0">
                <a:latin typeface="Arial" panose="020B0604020202020204" pitchFamily="34" charset="0"/>
                <a:cs typeface="Arial" panose="020B0604020202020204" pitchFamily="34" charset="0"/>
              </a:rPr>
              <a:t>parte, a Deusa </a:t>
            </a:r>
            <a:r>
              <a:rPr lang="pt-BR" sz="1400" dirty="0">
                <a:latin typeface="Arial" panose="020B0604020202020204" pitchFamily="34" charset="0"/>
                <a:cs typeface="Arial" panose="020B0604020202020204" pitchFamily="34" charset="0"/>
              </a:rPr>
              <a:t>é cósmica </a:t>
            </a:r>
            <a:r>
              <a:rPr lang="pt-BR" sz="1400" dirty="0" smtClean="0">
                <a:latin typeface="Arial" panose="020B0604020202020204" pitchFamily="34" charset="0"/>
                <a:cs typeface="Arial" panose="020B0604020202020204" pitchFamily="34" charset="0"/>
              </a:rPr>
              <a:t>e então </a:t>
            </a:r>
            <a:r>
              <a:rPr lang="pt-BR" sz="1400" dirty="0">
                <a:latin typeface="Arial" panose="020B0604020202020204" pitchFamily="34" charset="0"/>
                <a:cs typeface="Arial" panose="020B0604020202020204" pitchFamily="34" charset="0"/>
              </a:rPr>
              <a:t>ressoa em nossos próprios ciclos de vida.</a:t>
            </a:r>
          </a:p>
          <a:p>
            <a:pPr indent="457200" algn="just"/>
            <a:r>
              <a:rPr lang="pt-BR" sz="1400" dirty="0">
                <a:latin typeface="Arial" panose="020B0604020202020204" pitchFamily="34" charset="0"/>
                <a:cs typeface="Arial" panose="020B0604020202020204" pitchFamily="34" charset="0"/>
              </a:rPr>
              <a:t>Personificada como a </a:t>
            </a:r>
            <a:r>
              <a:rPr lang="pt-BR" sz="1400" dirty="0" smtClean="0">
                <a:latin typeface="Arial" panose="020B0604020202020204" pitchFamily="34" charset="0"/>
                <a:cs typeface="Arial" panose="020B0604020202020204" pitchFamily="34" charset="0"/>
              </a:rPr>
              <a:t>Deusa </a:t>
            </a:r>
            <a:r>
              <a:rPr lang="pt-BR" sz="1400" dirty="0">
                <a:latin typeface="Arial" panose="020B0604020202020204" pitchFamily="34" charset="0"/>
                <a:cs typeface="Arial" panose="020B0604020202020204" pitchFamily="34" charset="0"/>
              </a:rPr>
              <a:t>Tecelã dos ciclos da vida e da morte, Penélope tece de dia e desfaz durante a noite a tessitura da mortalha de Laertes pai de Odisseu, é um fazer, e desfazer e tornar a fazer, como os ciclos da lua; é um retorno e renascimento da </a:t>
            </a:r>
            <a:r>
              <a:rPr lang="pt-BR" sz="1400" dirty="0" smtClean="0">
                <a:latin typeface="Arial" panose="020B0604020202020204" pitchFamily="34" charset="0"/>
                <a:cs typeface="Arial" panose="020B0604020202020204" pitchFamily="34" charset="0"/>
              </a:rPr>
              <a:t>Deusa</a:t>
            </a:r>
            <a:r>
              <a:rPr lang="pt-BR" sz="1400" dirty="0">
                <a:latin typeface="Arial" panose="020B0604020202020204" pitchFamily="34" charset="0"/>
                <a:cs typeface="Arial" panose="020B0604020202020204" pitchFamily="34" charset="0"/>
              </a:rPr>
              <a:t>, como expressa </a:t>
            </a:r>
            <a:r>
              <a:rPr lang="pt-BR" sz="1400" dirty="0" smtClean="0">
                <a:latin typeface="Arial" panose="020B0604020202020204" pitchFamily="34" charset="0"/>
                <a:cs typeface="Arial" panose="020B0604020202020204" pitchFamily="34" charset="0"/>
              </a:rPr>
              <a:t>a próxima </a:t>
            </a:r>
            <a:r>
              <a:rPr lang="pt-BR" sz="1400" dirty="0">
                <a:latin typeface="Arial" panose="020B0604020202020204" pitchFamily="34" charset="0"/>
                <a:cs typeface="Arial" panose="020B0604020202020204" pitchFamily="34" charset="0"/>
              </a:rPr>
              <a:t>citação: “Nesse meio tempo, Penélope se ocupava em tecer e desfazer a teia, como a Lua.” (Campbell, J. p.211</a:t>
            </a:r>
            <a:r>
              <a:rPr lang="pt-BR" sz="1400" dirty="0" smtClean="0">
                <a:latin typeface="Arial" panose="020B0604020202020204" pitchFamily="34" charset="0"/>
                <a:cs typeface="Arial" panose="020B0604020202020204" pitchFamily="34" charset="0"/>
              </a:rPr>
              <a:t>).</a:t>
            </a:r>
          </a:p>
          <a:p>
            <a:pPr indent="457200" algn="just"/>
            <a:r>
              <a:rPr lang="pt-BR" sz="1400" dirty="0">
                <a:latin typeface="Arial" panose="020B0604020202020204" pitchFamily="34" charset="0"/>
                <a:cs typeface="Arial" panose="020B0604020202020204" pitchFamily="34" charset="0"/>
              </a:rPr>
              <a:t>A situação para Penélope culmina em um ponto em que deve honrar o combinado imposto por ela </a:t>
            </a:r>
            <a:r>
              <a:rPr lang="pt-BR" sz="1400" dirty="0" smtClean="0">
                <a:latin typeface="Arial" panose="020B0604020202020204" pitchFamily="34" charset="0"/>
                <a:cs typeface="Arial" panose="020B0604020202020204" pitchFamily="34" charset="0"/>
              </a:rPr>
              <a:t>mesma</a:t>
            </a:r>
            <a:r>
              <a:rPr lang="pt-BR" sz="1400" dirty="0">
                <a:latin typeface="Arial" panose="020B0604020202020204" pitchFamily="34" charset="0"/>
                <a:cs typeface="Arial" panose="020B0604020202020204" pitchFamily="34" charset="0"/>
              </a:rPr>
              <a:t>.</a:t>
            </a:r>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A tessitura que era tecida de dia e desfeita a noite, também servia de estratégia para manter os pretendentes </a:t>
            </a:r>
            <a:r>
              <a:rPr lang="pt-BR" sz="1400" dirty="0" smtClean="0">
                <a:latin typeface="Arial" panose="020B0604020202020204" pitchFamily="34" charset="0"/>
                <a:cs typeface="Arial" panose="020B0604020202020204" pitchFamily="34" charset="0"/>
              </a:rPr>
              <a:t>afastados, Penélope estabeleceu </a:t>
            </a:r>
            <a:r>
              <a:rPr lang="pt-BR" sz="1400" dirty="0">
                <a:latin typeface="Arial" panose="020B0604020202020204" pitchFamily="34" charset="0"/>
                <a:cs typeface="Arial" panose="020B0604020202020204" pitchFamily="34" charset="0"/>
              </a:rPr>
              <a:t>a condição de aceitar casar-se novamente, somente depois de terminar de tecer a mortalha de Laertes.</a:t>
            </a:r>
          </a:p>
          <a:p>
            <a:pPr indent="457200" algn="just"/>
            <a:r>
              <a:rPr lang="pt-BR" sz="1400" dirty="0" smtClean="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P</a:t>
            </a:r>
            <a:r>
              <a:rPr lang="pt-BR" sz="1400" dirty="0" smtClean="0">
                <a:latin typeface="Arial" panose="020B0604020202020204" pitchFamily="34" charset="0"/>
                <a:cs typeface="Arial" panose="020B0604020202020204" pitchFamily="34" charset="0"/>
              </a:rPr>
              <a:t>orém </a:t>
            </a:r>
            <a:r>
              <a:rPr lang="pt-BR" sz="1400" dirty="0">
                <a:latin typeface="Arial" panose="020B0604020202020204" pitchFamily="34" charset="0"/>
                <a:cs typeface="Arial" panose="020B0604020202020204" pitchFamily="34" charset="0"/>
              </a:rPr>
              <a:t>como é próprio do feminino, </a:t>
            </a:r>
            <a:r>
              <a:rPr lang="pt-BR" sz="1400" dirty="0" smtClean="0">
                <a:latin typeface="Arial" panose="020B0604020202020204" pitchFamily="34" charset="0"/>
                <a:cs typeface="Arial" panose="020B0604020202020204" pitchFamily="34" charset="0"/>
              </a:rPr>
              <a:t>a fluidez</a:t>
            </a:r>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depois de ser pressionada, Penélope encontra </a:t>
            </a:r>
            <a:r>
              <a:rPr lang="pt-BR" sz="1400" dirty="0">
                <a:latin typeface="Arial" panose="020B0604020202020204" pitchFamily="34" charset="0"/>
                <a:cs typeface="Arial" panose="020B0604020202020204" pitchFamily="34" charset="0"/>
              </a:rPr>
              <a:t>uma nova forma de trilhar seu </a:t>
            </a:r>
            <a:r>
              <a:rPr lang="pt-BR" sz="1400" dirty="0" smtClean="0">
                <a:latin typeface="Arial" panose="020B0604020202020204" pitchFamily="34" charset="0"/>
                <a:cs typeface="Arial" panose="020B0604020202020204" pitchFamily="34" charset="0"/>
              </a:rPr>
              <a:t>caminho, e astuciosamente decreta </a:t>
            </a:r>
            <a:r>
              <a:rPr lang="pt-BR" sz="1400" dirty="0">
                <a:latin typeface="Arial" panose="020B0604020202020204" pitchFamily="34" charset="0"/>
                <a:cs typeface="Arial" panose="020B0604020202020204" pitchFamily="34" charset="0"/>
              </a:rPr>
              <a:t>novas </a:t>
            </a:r>
            <a:r>
              <a:rPr lang="pt-BR" sz="1400" dirty="0" smtClean="0">
                <a:latin typeface="Arial" panose="020B0604020202020204" pitchFamily="34" charset="0"/>
                <a:cs typeface="Arial" panose="020B0604020202020204" pitchFamily="34" charset="0"/>
              </a:rPr>
              <a:t>condições</a:t>
            </a:r>
            <a:r>
              <a:rPr lang="pt-BR" sz="1400" dirty="0">
                <a:latin typeface="Arial" panose="020B0604020202020204" pitchFamily="34" charset="0"/>
                <a:cs typeface="Arial" panose="020B0604020202020204" pitchFamily="34" charset="0"/>
              </a:rPr>
              <a:t>:</a:t>
            </a:r>
            <a:endParaRPr lang="pt-BR" sz="1400" dirty="0" smtClean="0">
              <a:latin typeface="Arial" panose="020B0604020202020204" pitchFamily="34" charset="0"/>
              <a:cs typeface="Arial" panose="020B0604020202020204" pitchFamily="34" charset="0"/>
            </a:endParaRPr>
          </a:p>
          <a:p>
            <a:pPr indent="457200" algn="just"/>
            <a:r>
              <a:rPr lang="pt-BR" sz="1400" dirty="0">
                <a:latin typeface="Arial" panose="020B0604020202020204" pitchFamily="34" charset="0"/>
                <a:cs typeface="Arial" panose="020B0604020202020204" pitchFamily="34" charset="0"/>
              </a:rPr>
              <a:t>“Penélope tem fé de que seu marido voltará e responde a eles: ‘Quando eu terminar esta teia, escolherei um de vocês.’ Ela tece de dia e desmancha tudo durante a noite. Odisseu é o Sol e ela é a Lua – eles estão associados a um mistério do calendário que simboliza a relação entre a consciência solar e lunar, a consciência masculina e a feminina.” (Campbell, J. p. 212)</a:t>
            </a:r>
          </a:p>
          <a:p>
            <a:pPr indent="457200" algn="just"/>
            <a:r>
              <a:rPr lang="pt-BR" sz="1400" dirty="0" smtClean="0">
                <a:latin typeface="Arial" panose="020B0604020202020204" pitchFamily="34" charset="0"/>
                <a:cs typeface="Arial" panose="020B0604020202020204" pitchFamily="34" charset="0"/>
              </a:rPr>
              <a:t>Então Ela sentencia que </a:t>
            </a:r>
            <a:r>
              <a:rPr lang="pt-BR" sz="1400" dirty="0">
                <a:latin typeface="Arial" panose="020B0604020202020204" pitchFamily="34" charset="0"/>
                <a:cs typeface="Arial" panose="020B0604020202020204" pitchFamily="34" charset="0"/>
              </a:rPr>
              <a:t>se casaria com aquele que fosse capaz de encordoar o arco de </a:t>
            </a:r>
            <a:r>
              <a:rPr lang="pt-BR" sz="1400" dirty="0" smtClean="0">
                <a:latin typeface="Arial" panose="020B0604020202020204" pitchFamily="34" charset="0"/>
                <a:cs typeface="Arial" panose="020B0604020202020204" pitchFamily="34" charset="0"/>
              </a:rPr>
              <a:t>Odisseu, </a:t>
            </a:r>
            <a:r>
              <a:rPr lang="pt-BR" sz="1400" dirty="0">
                <a:latin typeface="Arial" panose="020B0604020202020204" pitchFamily="34" charset="0"/>
                <a:cs typeface="Arial" panose="020B0604020202020204" pitchFamily="34" charset="0"/>
              </a:rPr>
              <a:t>que já era por si uma </a:t>
            </a:r>
            <a:r>
              <a:rPr lang="pt-BR" sz="1400" dirty="0" smtClean="0">
                <a:latin typeface="Arial" panose="020B0604020202020204" pitchFamily="34" charset="0"/>
                <a:cs typeface="Arial" panose="020B0604020202020204" pitchFamily="34" charset="0"/>
              </a:rPr>
              <a:t>tarefa do âmbito da força de um Deus, </a:t>
            </a:r>
            <a:r>
              <a:rPr lang="pt-BR" sz="1400" dirty="0">
                <a:latin typeface="Arial" panose="020B0604020202020204" pitchFamily="34" charset="0"/>
                <a:cs typeface="Arial" panose="020B0604020202020204" pitchFamily="34" charset="0"/>
              </a:rPr>
              <a:t>além disto, o pretendente deveria ser capaz de atravessar doze machados com uma flecha, este era um feito histórico de </a:t>
            </a:r>
            <a:r>
              <a:rPr lang="pt-BR" sz="1400" dirty="0" smtClean="0">
                <a:latin typeface="Arial" panose="020B0604020202020204" pitchFamily="34" charset="0"/>
                <a:cs typeface="Arial" panose="020B0604020202020204" pitchFamily="34" charset="0"/>
              </a:rPr>
              <a:t>Odisseu, </a:t>
            </a:r>
            <a:r>
              <a:rPr lang="pt-BR" sz="1400" dirty="0">
                <a:latin typeface="Arial" panose="020B0604020202020204" pitchFamily="34" charset="0"/>
                <a:cs typeface="Arial" panose="020B0604020202020204" pitchFamily="34" charset="0"/>
              </a:rPr>
              <a:t>personificação do deus Sol, que atravessa o ciclo anual dos doze signos do zodíaco.</a:t>
            </a:r>
          </a:p>
          <a:p>
            <a:pPr indent="457200" algn="just"/>
            <a:r>
              <a:rPr lang="pt-BR" sz="1400" dirty="0">
                <a:latin typeface="Arial" panose="020B0604020202020204" pitchFamily="34" charset="0"/>
                <a:cs typeface="Arial" panose="020B0604020202020204" pitchFamily="34" charset="0"/>
              </a:rPr>
              <a:t>Não é interessante que o ato de “encordoar” é um simbolismo que serve tanto para o tear de Penélope, quanto para o arco de Odisseu!? Tanto o tear quanto o arco precisam ser encordoados. Penélope vai encordoar um tear a partir da natureza de uma consciência lunar e fluída, e Odisseu vai encordoar seu arco a partir da natureza de uma consciência solar e rigorosa, a flexibilização virá do diálogo entre as duas formas de perceber o mundo, o cíclico e o eterno</a:t>
            </a:r>
            <a:r>
              <a:rPr lang="pt-BR" sz="1400" dirty="0" smtClean="0">
                <a:latin typeface="Arial" panose="020B0604020202020204" pitchFamily="34" charset="0"/>
                <a:cs typeface="Arial" panose="020B0604020202020204" pitchFamily="34" charset="0"/>
              </a:rPr>
              <a:t>.</a:t>
            </a:r>
          </a:p>
          <a:p>
            <a:pPr indent="457200" algn="just"/>
            <a:r>
              <a:rPr lang="pt-BR" sz="1400" dirty="0" smtClean="0">
                <a:latin typeface="Arial" panose="020B0604020202020204" pitchFamily="34" charset="0"/>
                <a:cs typeface="Arial" panose="020B0604020202020204" pitchFamily="34" charset="0"/>
              </a:rPr>
              <a:t>A tessitura é uma função natural das duas grandezas, Sol e Lua, Odisseu e Penélope tecendo o encontro consigo mesmos.</a:t>
            </a:r>
          </a:p>
          <a:p>
            <a:pPr indent="457200" algn="just"/>
            <a:r>
              <a:rPr lang="pt-BR" sz="1400" dirty="0">
                <a:latin typeface="Arial" panose="020B0604020202020204" pitchFamily="34" charset="0"/>
                <a:cs typeface="Arial" panose="020B0604020202020204" pitchFamily="34" charset="0"/>
              </a:rPr>
              <a:t>Mas Odisseu é o Sol e Penélope a Lua, um para o outro. O Feminino e o Masculino, individuados e ao mesmo tempo unidos em Um.</a:t>
            </a:r>
          </a:p>
          <a:p>
            <a:pPr indent="457200" algn="just"/>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16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932872" y="581891"/>
            <a:ext cx="10788072" cy="1477328"/>
          </a:xfrm>
          <a:prstGeom prst="rect">
            <a:avLst/>
          </a:prstGeom>
          <a:noFill/>
        </p:spPr>
        <p:txBody>
          <a:bodyPr wrap="square" rtlCol="0">
            <a:spAutoFit/>
          </a:bodyPr>
          <a:lstStyle/>
          <a:p>
            <a:pPr indent="457200" algn="just"/>
            <a:r>
              <a:rPr lang="pt-BR" dirty="0" smtClean="0">
                <a:latin typeface="Arial" panose="020B0604020202020204" pitchFamily="34" charset="0"/>
                <a:cs typeface="Arial" panose="020B0604020202020204" pitchFamily="34" charset="0"/>
              </a:rPr>
              <a:t>Contextualizando, </a:t>
            </a:r>
            <a:r>
              <a:rPr lang="pt-BR" dirty="0">
                <a:latin typeface="Arial" panose="020B0604020202020204" pitchFamily="34" charset="0"/>
                <a:cs typeface="Arial" panose="020B0604020202020204" pitchFamily="34" charset="0"/>
              </a:rPr>
              <a:t>posso imaginar um Odisseu que passara os últimos dez anos lutando numa guerra, onde matar, morrer, saquear cidades, violentar mulheres estava como que naturalizado; </a:t>
            </a:r>
            <a:r>
              <a:rPr lang="pt-BR" dirty="0" smtClean="0">
                <a:latin typeface="Arial" panose="020B0604020202020204" pitchFamily="34" charset="0"/>
                <a:cs typeface="Arial" panose="020B0604020202020204" pitchFamily="34" charset="0"/>
              </a:rPr>
              <a:t>afinal, </a:t>
            </a:r>
            <a:r>
              <a:rPr lang="pt-BR" dirty="0">
                <a:latin typeface="Arial" panose="020B0604020202020204" pitchFamily="34" charset="0"/>
                <a:cs typeface="Arial" panose="020B0604020202020204" pitchFamily="34" charset="0"/>
              </a:rPr>
              <a:t>esta é a função de um guerreiro em uma guerra, sobre tudo numa tradição de origem indo-europeia de caçadores, guerreiros conquistadores, com </a:t>
            </a:r>
            <a:r>
              <a:rPr lang="pt-BR" dirty="0" smtClean="0">
                <a:latin typeface="Arial" panose="020B0604020202020204" pitchFamily="34" charset="0"/>
                <a:cs typeface="Arial" panose="020B0604020202020204" pitchFamily="34" charset="0"/>
              </a:rPr>
              <a:t>orientação </a:t>
            </a:r>
            <a:r>
              <a:rPr lang="pt-BR" dirty="0">
                <a:latin typeface="Arial" panose="020B0604020202020204" pitchFamily="34" charset="0"/>
                <a:cs typeface="Arial" panose="020B0604020202020204" pitchFamily="34" charset="0"/>
              </a:rPr>
              <a:t>predominantemente masculina. Nesse momento a figura da mulher é um bem valioso porém espório de guerra.</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397" y="2521037"/>
            <a:ext cx="5689023" cy="3998570"/>
          </a:xfrm>
          <a:prstGeom prst="rect">
            <a:avLst/>
          </a:prstGeom>
        </p:spPr>
      </p:pic>
      <p:sp>
        <p:nvSpPr>
          <p:cNvPr id="4" name="CaixaDeTexto 3"/>
          <p:cNvSpPr txBox="1"/>
          <p:nvPr/>
        </p:nvSpPr>
        <p:spPr>
          <a:xfrm>
            <a:off x="6646985" y="6519607"/>
            <a:ext cx="2461846" cy="230832"/>
          </a:xfrm>
          <a:prstGeom prst="rect">
            <a:avLst/>
          </a:prstGeom>
          <a:noFill/>
        </p:spPr>
        <p:txBody>
          <a:bodyPr wrap="square" rtlCol="0">
            <a:spAutoFit/>
          </a:bodyPr>
          <a:lstStyle/>
          <a:p>
            <a:r>
              <a:rPr lang="pt-BR" sz="900" u="sng" dirty="0"/>
              <a:t>https://en.wikipedia.org/wiki/Memnon</a:t>
            </a:r>
            <a:endParaRPr lang="pt-BR" sz="900" dirty="0"/>
          </a:p>
        </p:txBody>
      </p:sp>
    </p:spTree>
    <p:extLst>
      <p:ext uri="{BB962C8B-B14F-4D97-AF65-F5344CB8AC3E}">
        <p14:creationId xmlns:p14="http://schemas.microsoft.com/office/powerpoint/2010/main" val="1674164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500932" y="832868"/>
            <a:ext cx="11282901" cy="5215530"/>
          </a:xfrm>
          <a:prstGeom prst="rect">
            <a:avLst/>
          </a:prstGeom>
        </p:spPr>
        <p:txBody>
          <a:bodyPr wrap="square">
            <a:spAutoFit/>
          </a:bodyPr>
          <a:lstStyle/>
          <a:p>
            <a:pPr indent="457200" algn="just">
              <a:lnSpc>
                <a:spcPct val="107000"/>
              </a:lnSpc>
              <a:spcAft>
                <a:spcPts val="800"/>
              </a:spcAft>
            </a:pPr>
            <a:r>
              <a:rPr lang="pt-BR" sz="1400" b="1" dirty="0">
                <a:latin typeface="Arial" panose="020B0604020202020204" pitchFamily="34" charset="0"/>
                <a:ea typeface="Calibri" panose="020F0502020204030204" pitchFamily="34" charset="0"/>
                <a:cs typeface="Arial" panose="020B0604020202020204" pitchFamily="34" charset="0"/>
              </a:rPr>
              <a:t>DESFECHO</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Desfecho </a:t>
            </a:r>
            <a:r>
              <a:rPr lang="pt-BR" sz="1400" dirty="0" smtClean="0">
                <a:latin typeface="Arial" panose="020B0604020202020204" pitchFamily="34" charset="0"/>
                <a:ea typeface="Calibri" panose="020F0502020204030204" pitchFamily="34" charset="0"/>
                <a:cs typeface="Arial" panose="020B0604020202020204" pitchFamily="34" charset="0"/>
              </a:rPr>
              <a:t>aqui, é </a:t>
            </a:r>
            <a:r>
              <a:rPr lang="pt-BR" sz="1400" dirty="0">
                <a:latin typeface="Arial" panose="020B0604020202020204" pitchFamily="34" charset="0"/>
                <a:ea typeface="Calibri" panose="020F0502020204030204" pitchFamily="34" charset="0"/>
                <a:cs typeface="Arial" panose="020B0604020202020204" pitchFamily="34" charset="0"/>
              </a:rPr>
              <a:t>apenas uma palavra didática que em um oceano de possibilidades, característica própria da nossa psique, ou seja, uma imensidão que ao mesmo tempo </a:t>
            </a:r>
            <a:r>
              <a:rPr lang="pt-BR" sz="1400" i="1" dirty="0">
                <a:latin typeface="Arial" panose="020B0604020202020204" pitchFamily="34" charset="0"/>
                <a:ea typeface="Calibri" panose="020F0502020204030204" pitchFamily="34" charset="0"/>
                <a:cs typeface="Arial" panose="020B0604020202020204" pitchFamily="34" charset="0"/>
              </a:rPr>
              <a:t>É, e Não É</a:t>
            </a:r>
            <a:r>
              <a:rPr lang="pt-BR" sz="1400" dirty="0">
                <a:latin typeface="Arial" panose="020B0604020202020204" pitchFamily="34" charset="0"/>
                <a:ea typeface="Calibri" panose="020F0502020204030204" pitchFamily="34" charset="0"/>
                <a:cs typeface="Arial" panose="020B0604020202020204" pitchFamily="34" charset="0"/>
              </a:rPr>
              <a:t>; que ao mesmo tempo é </a:t>
            </a:r>
            <a:r>
              <a:rPr lang="pt-BR" sz="1400" i="1" dirty="0">
                <a:latin typeface="Arial" panose="020B0604020202020204" pitchFamily="34" charset="0"/>
                <a:ea typeface="Calibri" panose="020F0502020204030204" pitchFamily="34" charset="0"/>
                <a:cs typeface="Arial" panose="020B0604020202020204" pitchFamily="34" charset="0"/>
              </a:rPr>
              <a:t>centro</a:t>
            </a:r>
            <a:r>
              <a:rPr lang="pt-BR" sz="1400" dirty="0">
                <a:latin typeface="Arial" panose="020B0604020202020204" pitchFamily="34" charset="0"/>
                <a:ea typeface="Calibri" panose="020F0502020204030204" pitchFamily="34" charset="0"/>
                <a:cs typeface="Arial" panose="020B0604020202020204" pitchFamily="34" charset="0"/>
              </a:rPr>
              <a:t> </a:t>
            </a:r>
            <a:r>
              <a:rPr lang="pt-BR" sz="1400" i="1" dirty="0">
                <a:latin typeface="Arial" panose="020B0604020202020204" pitchFamily="34" charset="0"/>
                <a:ea typeface="Calibri" panose="020F0502020204030204" pitchFamily="34" charset="0"/>
                <a:cs typeface="Arial" panose="020B0604020202020204" pitchFamily="34" charset="0"/>
              </a:rPr>
              <a:t>e circunferência</a:t>
            </a:r>
            <a:r>
              <a:rPr lang="pt-BR" sz="1400" dirty="0">
                <a:latin typeface="Arial" panose="020B0604020202020204" pitchFamily="34" charset="0"/>
                <a:ea typeface="Calibri" panose="020F0502020204030204" pitchFamily="34" charset="0"/>
                <a:cs typeface="Arial" panose="020B0604020202020204" pitchFamily="34" charset="0"/>
              </a:rPr>
              <a:t>, que ao mesmo tempo É </a:t>
            </a:r>
            <a:r>
              <a:rPr lang="pt-BR" sz="1400" i="1" dirty="0">
                <a:latin typeface="Arial" panose="020B0604020202020204" pitchFamily="34" charset="0"/>
                <a:ea typeface="Calibri" panose="020F0502020204030204" pitchFamily="34" charset="0"/>
                <a:cs typeface="Arial" panose="020B0604020202020204" pitchFamily="34" charset="0"/>
              </a:rPr>
              <a:t>dentro </a:t>
            </a:r>
            <a:r>
              <a:rPr lang="pt-BR" sz="1400" dirty="0">
                <a:latin typeface="Arial" panose="020B0604020202020204" pitchFamily="34" charset="0"/>
                <a:ea typeface="Calibri" panose="020F0502020204030204" pitchFamily="34" charset="0"/>
                <a:cs typeface="Arial" panose="020B0604020202020204" pitchFamily="34" charset="0"/>
              </a:rPr>
              <a:t>e </a:t>
            </a:r>
            <a:r>
              <a:rPr lang="pt-BR" sz="1400" i="1" dirty="0">
                <a:latin typeface="Arial" panose="020B0604020202020204" pitchFamily="34" charset="0"/>
                <a:ea typeface="Calibri" panose="020F0502020204030204" pitchFamily="34" charset="0"/>
                <a:cs typeface="Arial" panose="020B0604020202020204" pitchFamily="34" charset="0"/>
              </a:rPr>
              <a:t>fora</a:t>
            </a:r>
            <a:r>
              <a:rPr lang="pt-BR" sz="1400" dirty="0">
                <a:latin typeface="Arial" panose="020B0604020202020204" pitchFamily="34" charset="0"/>
                <a:ea typeface="Calibri" panose="020F0502020204030204" pitchFamily="34" charset="0"/>
                <a:cs typeface="Arial" panose="020B0604020202020204" pitchFamily="34" charset="0"/>
              </a:rPr>
              <a:t>, </a:t>
            </a:r>
            <a:r>
              <a:rPr lang="pt-BR" sz="1400" i="1" dirty="0">
                <a:latin typeface="Arial" panose="020B0604020202020204" pitchFamily="34" charset="0"/>
                <a:ea typeface="Calibri" panose="020F0502020204030204" pitchFamily="34" charset="0"/>
                <a:cs typeface="Arial" panose="020B0604020202020204" pitchFamily="34" charset="0"/>
              </a:rPr>
              <a:t>um nascer e renascer eternos</a:t>
            </a:r>
            <a:r>
              <a:rPr lang="pt-BR" sz="1400" dirty="0" smtClean="0">
                <a:latin typeface="Arial" panose="020B0604020202020204" pitchFamily="34" charset="0"/>
                <a:ea typeface="Calibri" panose="020F0502020204030204" pitchFamily="34" charset="0"/>
                <a:cs typeface="Arial" panose="020B0604020202020204" pitchFamily="34" charset="0"/>
              </a:rPr>
              <a:t>, assim como a direção que o pensamento de Campbell nos direciona ao falarmos da Deusa: “Maya-</a:t>
            </a:r>
            <a:r>
              <a:rPr lang="pt-BR" sz="1400" dirty="0" err="1" smtClean="0">
                <a:latin typeface="Arial" panose="020B0604020202020204" pitchFamily="34" charset="0"/>
                <a:ea typeface="Calibri" panose="020F0502020204030204" pitchFamily="34" charset="0"/>
                <a:cs typeface="Arial" panose="020B0604020202020204" pitchFamily="34" charset="0"/>
              </a:rPr>
              <a:t>Shakti</a:t>
            </a:r>
            <a:r>
              <a:rPr lang="pt-BR" sz="1400" dirty="0" smtClean="0">
                <a:latin typeface="Arial" panose="020B0604020202020204" pitchFamily="34" charset="0"/>
                <a:ea typeface="Calibri" panose="020F0502020204030204" pitchFamily="34" charset="0"/>
                <a:cs typeface="Arial" panose="020B0604020202020204" pitchFamily="34" charset="0"/>
              </a:rPr>
              <a:t>-Devi, ‘Deusa Doadora da Vida e Mãe de Todas as Formas’.” Porém, </a:t>
            </a:r>
            <a:r>
              <a:rPr lang="pt-BR" sz="1400" dirty="0">
                <a:latin typeface="Arial" panose="020B0604020202020204" pitchFamily="34" charset="0"/>
                <a:ea typeface="Calibri" panose="020F0502020204030204" pitchFamily="34" charset="0"/>
                <a:cs typeface="Arial" panose="020B0604020202020204" pitchFamily="34" charset="0"/>
              </a:rPr>
              <a:t>em algum momento sinto que preciso regressar da viagem e tentar dar alguma expressão a essa magnitude, a essa deidade.</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O objetivo é, como que segurando uma lanterna, possamos abordar e expressar essa Grandeza, ao menos um pouco, ao menos sob uma perspectiva, ao menos sob uma visão de mundo em movimento constante, portanto passível de nascer e renascer muitas vezes, e mostrar-se ainda muito mais, em cada um de nós.</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Uma conclusão que por ora quero firmar, é que não importando se ela se </a:t>
            </a:r>
            <a:r>
              <a:rPr lang="pt-BR" sz="1400" dirty="0" smtClean="0">
                <a:latin typeface="Arial" panose="020B0604020202020204" pitchFamily="34" charset="0"/>
                <a:ea typeface="Calibri" panose="020F0502020204030204" pitchFamily="34" charset="0"/>
                <a:cs typeface="Arial" panose="020B0604020202020204" pitchFamily="34" charset="0"/>
              </a:rPr>
              <a:t>expressa </a:t>
            </a:r>
            <a:r>
              <a:rPr lang="pt-BR" sz="1400" dirty="0">
                <a:latin typeface="Arial" panose="020B0604020202020204" pitchFamily="34" charset="0"/>
                <a:ea typeface="Calibri" panose="020F0502020204030204" pitchFamily="34" charset="0"/>
                <a:cs typeface="Arial" panose="020B0604020202020204" pitchFamily="34" charset="0"/>
              </a:rPr>
              <a:t>de maneira masculina ou feminina, a Alma é uma deidade em nós. Como deidade é imperativo que nosso “poder pessoal” não deva ser colocado nas mãos de outrem, um outro que não seja a expressão da nossa verdade, que não seja expressão da verdadeira deidade em nós, que não nos represente como um translúcido espelho de cristal, porque a Alma é um presente exclusivo, uma dádiva cuja fonte é alimentada pela </a:t>
            </a:r>
            <a:r>
              <a:rPr lang="pt-BR" sz="1400" dirty="0" smtClean="0">
                <a:latin typeface="Arial" panose="020B0604020202020204" pitchFamily="34" charset="0"/>
                <a:ea typeface="Calibri" panose="020F0502020204030204" pitchFamily="34" charset="0"/>
                <a:cs typeface="Arial" panose="020B0604020202020204" pitchFamily="34" charset="0"/>
              </a:rPr>
              <a:t>Deusa</a:t>
            </a:r>
            <a:r>
              <a:rPr lang="pt-BR" sz="1400" dirty="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Quantas vezes nos enganamos quando nos plugamos a falsas deidades, e não é responsabilidade dessas falsas deidades </a:t>
            </a:r>
            <a:r>
              <a:rPr lang="pt-BR" sz="1400" dirty="0" smtClean="0">
                <a:latin typeface="Arial" panose="020B0604020202020204" pitchFamily="34" charset="0"/>
                <a:ea typeface="Calibri" panose="020F0502020204030204" pitchFamily="34" charset="0"/>
                <a:cs typeface="Arial" panose="020B0604020202020204" pitchFamily="34" charset="0"/>
              </a:rPr>
              <a:t>apenas; </a:t>
            </a:r>
            <a:r>
              <a:rPr lang="pt-BR" sz="1400" dirty="0">
                <a:latin typeface="Arial" panose="020B0604020202020204" pitchFamily="34" charset="0"/>
                <a:ea typeface="Calibri" panose="020F0502020204030204" pitchFamily="34" charset="0"/>
                <a:cs typeface="Arial" panose="020B0604020202020204" pitchFamily="34" charset="0"/>
              </a:rPr>
              <a:t>conscientes ou inconscientes, queremos atalhos e ignoramos o fato de que a fonte de tudo está à nossa disposição, quando </a:t>
            </a:r>
            <a:r>
              <a:rPr lang="pt-BR" sz="1400" dirty="0" smtClean="0">
                <a:latin typeface="Arial" panose="020B0604020202020204" pitchFamily="34" charset="0"/>
                <a:ea typeface="Calibri" panose="020F0502020204030204" pitchFamily="34" charset="0"/>
                <a:cs typeface="Arial" panose="020B0604020202020204" pitchFamily="34" charset="0"/>
              </a:rPr>
              <a:t>aceitamos empreender na </a:t>
            </a:r>
            <a:r>
              <a:rPr lang="pt-BR" sz="1400" dirty="0">
                <a:latin typeface="Arial" panose="020B0604020202020204" pitchFamily="34" charset="0"/>
                <a:ea typeface="Calibri" panose="020F0502020204030204" pitchFamily="34" charset="0"/>
                <a:cs typeface="Arial" panose="020B0604020202020204" pitchFamily="34" charset="0"/>
              </a:rPr>
              <a:t>jornada. </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É por isso que o autoconhecimento, o desenvolvimento da consciência, a individuação, são orientações de grandes mestres, frente ao desafio ao qual estamos expostos, quando interagimos com falsos mestres</a:t>
            </a:r>
            <a:r>
              <a:rPr lang="pt-BR" sz="1400" dirty="0" smtClean="0">
                <a:latin typeface="Arial" panose="020B0604020202020204" pitchFamily="34" charset="0"/>
                <a:ea typeface="Calibri" panose="020F0502020204030204" pitchFamily="34" charset="0"/>
                <a:cs typeface="Arial" panose="020B0604020202020204" pitchFamily="34" charset="0"/>
              </a:rPr>
              <a:t>, dentro ou fora de nós, </a:t>
            </a:r>
            <a:r>
              <a:rPr lang="pt-BR" sz="1400" dirty="0">
                <a:latin typeface="Arial" panose="020B0604020202020204" pitchFamily="34" charset="0"/>
                <a:ea typeface="Calibri" panose="020F0502020204030204" pitchFamily="34" charset="0"/>
                <a:cs typeface="Arial" panose="020B0604020202020204" pitchFamily="34" charset="0"/>
              </a:rPr>
              <a:t>que tanto tentam nos fazer menosprezar, desconsiderar, negar, ou iludir; nos coagindo a uma cegueira psicológica que nos impede de ter uma visão de nosso próprio “poder pessoal”, nos afastando de quem somos, de nossa forma autêntica de Ser</a:t>
            </a:r>
            <a:r>
              <a:rPr lang="pt-BR" sz="1400" dirty="0" smtClean="0">
                <a:latin typeface="Arial" panose="020B0604020202020204" pitchFamily="34" charset="0"/>
                <a:ea typeface="Calibri" panose="020F0502020204030204" pitchFamily="34" charset="0"/>
                <a:cs typeface="Arial" panose="020B0604020202020204" pitchFamily="34" charset="0"/>
              </a:rPr>
              <a:t>.</a:t>
            </a:r>
            <a:endParaRPr lang="pt-BR"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7329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691763" y="516835"/>
            <a:ext cx="10956898" cy="6009658"/>
          </a:xfrm>
          <a:prstGeom prst="rect">
            <a:avLst/>
          </a:prstGeom>
        </p:spPr>
        <p:txBody>
          <a:bodyPr wrap="square">
            <a:spAutoFit/>
          </a:bodyPr>
          <a:lstStyle/>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Falsas deidades podem muitas vezes aparecer travestidas de muito brilho e esplendor, mas do lado de cá dos opostos, em nossa dimensão, estamos todos, sem exceção, alinhados na mesma faixa, estratificados na mesma rocha, e por isso repito: Não deposite, não invista seu “poder pessoal” nas mãos de outrem, procure ir ao encontro de sua bem-aventurança, procure </a:t>
            </a:r>
            <a:r>
              <a:rPr lang="pt-BR" sz="1400" dirty="0" smtClean="0">
                <a:latin typeface="Arial" panose="020B0604020202020204" pitchFamily="34" charset="0"/>
                <a:ea typeface="Calibri" panose="020F0502020204030204" pitchFamily="34" charset="0"/>
                <a:cs typeface="Arial" panose="020B0604020202020204" pitchFamily="34" charset="0"/>
              </a:rPr>
              <a:t>hoje </a:t>
            </a:r>
            <a:r>
              <a:rPr lang="pt-BR" sz="1400" dirty="0">
                <a:latin typeface="Arial" panose="020B0604020202020204" pitchFamily="34" charset="0"/>
                <a:ea typeface="Calibri" panose="020F0502020204030204" pitchFamily="34" charset="0"/>
                <a:cs typeface="Arial" panose="020B0604020202020204" pitchFamily="34" charset="0"/>
              </a:rPr>
              <a:t>e de novo amanhã, desvelar sua graça exclusiva, a dádiva da </a:t>
            </a:r>
            <a:r>
              <a:rPr lang="pt-BR" sz="1400" dirty="0" smtClean="0">
                <a:latin typeface="Arial" panose="020B0604020202020204" pitchFamily="34" charset="0"/>
                <a:ea typeface="Calibri" panose="020F0502020204030204" pitchFamily="34" charset="0"/>
                <a:cs typeface="Arial" panose="020B0604020202020204" pitchFamily="34" charset="0"/>
              </a:rPr>
              <a:t>Deusa</a:t>
            </a:r>
            <a:r>
              <a:rPr lang="pt-BR" sz="1400" dirty="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r>
              <a:rPr lang="pt-BR" sz="1400" dirty="0" smtClean="0">
                <a:latin typeface="Arial" panose="020B0604020202020204" pitchFamily="34" charset="0"/>
                <a:ea typeface="Calibri" panose="020F0502020204030204" pitchFamily="34" charset="0"/>
                <a:cs typeface="Arial" panose="020B0604020202020204" pitchFamily="34" charset="0"/>
              </a:rPr>
              <a:t>Estas </a:t>
            </a:r>
            <a:r>
              <a:rPr lang="pt-BR" sz="1400" dirty="0">
                <a:latin typeface="Arial" panose="020B0604020202020204" pitchFamily="34" charset="0"/>
                <a:ea typeface="Calibri" panose="020F0502020204030204" pitchFamily="34" charset="0"/>
                <a:cs typeface="Arial" panose="020B0604020202020204" pitchFamily="34" charset="0"/>
              </a:rPr>
              <a:t>rochas são passíveis de muitos atritos, como um encontro de placas tectônicas prestes a acolher uma nova configuração. A mitologia e a psicologia são bons aliados na adaptação dessas bem aventuradas mudanças, porque são meios de expressão tanto da forma, quanto do espírito, e podem dar um sentido psicológico onde a forma está contida e é continente.</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Os estudos de mitologia e psicologia, e aqui faço mais uma vez a devida referência e reverência ao pensamento </a:t>
            </a:r>
            <a:r>
              <a:rPr lang="pt-BR" sz="1400" dirty="0" err="1">
                <a:latin typeface="Arial" panose="020B0604020202020204" pitchFamily="34" charset="0"/>
                <a:ea typeface="Calibri" panose="020F0502020204030204" pitchFamily="34" charset="0"/>
                <a:cs typeface="Arial" panose="020B0604020202020204" pitchFamily="34" charset="0"/>
              </a:rPr>
              <a:t>junguiano</a:t>
            </a:r>
            <a:r>
              <a:rPr lang="pt-BR" sz="1400" dirty="0">
                <a:latin typeface="Arial" panose="020B0604020202020204" pitchFamily="34" charset="0"/>
                <a:ea typeface="Calibri" panose="020F0502020204030204" pitchFamily="34" charset="0"/>
                <a:cs typeface="Arial" panose="020B0604020202020204" pitchFamily="34" charset="0"/>
              </a:rPr>
              <a:t> e </a:t>
            </a:r>
            <a:r>
              <a:rPr lang="pt-BR" sz="1400" dirty="0" err="1">
                <a:latin typeface="Arial" panose="020B0604020202020204" pitchFamily="34" charset="0"/>
                <a:ea typeface="Calibri" panose="020F0502020204030204" pitchFamily="34" charset="0"/>
                <a:cs typeface="Arial" panose="020B0604020202020204" pitchFamily="34" charset="0"/>
              </a:rPr>
              <a:t>campbelliano</a:t>
            </a:r>
            <a:r>
              <a:rPr lang="pt-BR" sz="1400" dirty="0">
                <a:latin typeface="Arial" panose="020B0604020202020204" pitchFamily="34" charset="0"/>
                <a:ea typeface="Calibri" panose="020F0502020204030204" pitchFamily="34" charset="0"/>
                <a:cs typeface="Arial" panose="020B0604020202020204" pitchFamily="34" charset="0"/>
              </a:rPr>
              <a:t>, há muito tempo embalam minha jornada, comecei este trabalho motivada pelo que fomos incitados a vivenciar na pandemia, que assolou o planeta nos últimos anos, e que nos colocou muito próximos de um encontro com a </a:t>
            </a:r>
            <a:r>
              <a:rPr lang="pt-BR" sz="1400" dirty="0" smtClean="0">
                <a:latin typeface="Arial" panose="020B0604020202020204" pitchFamily="34" charset="0"/>
                <a:ea typeface="Calibri" panose="020F0502020204030204" pitchFamily="34" charset="0"/>
                <a:cs typeface="Arial" panose="020B0604020202020204" pitchFamily="34" charset="0"/>
              </a:rPr>
              <a:t>Deusa</a:t>
            </a:r>
            <a:r>
              <a:rPr lang="pt-BR" sz="1400" dirty="0">
                <a:latin typeface="Arial" panose="020B0604020202020204" pitchFamily="34" charset="0"/>
                <a:ea typeface="Calibri" panose="020F0502020204030204" pitchFamily="34" charset="0"/>
                <a:cs typeface="Arial" panose="020B0604020202020204" pitchFamily="34" charset="0"/>
              </a:rPr>
              <a:t>.</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Acredito que a grande maioria de nós experimentou alguma ideia de transformação de vida, morte e renascimento, característicos do encontro com a </a:t>
            </a:r>
            <a:r>
              <a:rPr lang="pt-BR" sz="1400" dirty="0" smtClean="0">
                <a:latin typeface="Arial" panose="020B0604020202020204" pitchFamily="34" charset="0"/>
                <a:ea typeface="Calibri" panose="020F0502020204030204" pitchFamily="34" charset="0"/>
                <a:cs typeface="Arial" panose="020B0604020202020204" pitchFamily="34" charset="0"/>
              </a:rPr>
              <a:t>Deusa</a:t>
            </a:r>
            <a:r>
              <a:rPr lang="pt-BR" sz="1400" dirty="0">
                <a:latin typeface="Arial" panose="020B0604020202020204" pitchFamily="34" charset="0"/>
                <a:ea typeface="Calibri" panose="020F0502020204030204" pitchFamily="34" charset="0"/>
                <a:cs typeface="Arial" panose="020B0604020202020204" pitchFamily="34" charset="0"/>
              </a:rPr>
              <a:t>. Guardados os limites aos quais </a:t>
            </a:r>
            <a:r>
              <a:rPr lang="pt-BR" sz="1400" dirty="0" smtClean="0">
                <a:latin typeface="Arial" panose="020B0604020202020204" pitchFamily="34" charset="0"/>
                <a:ea typeface="Calibri" panose="020F0502020204030204" pitchFamily="34" charset="0"/>
                <a:cs typeface="Arial" panose="020B0604020202020204" pitchFamily="34" charset="0"/>
              </a:rPr>
              <a:t>devemos nos </a:t>
            </a:r>
            <a:r>
              <a:rPr lang="pt-BR" sz="1400" dirty="0">
                <a:latin typeface="Arial" panose="020B0604020202020204" pitchFamily="34" charset="0"/>
                <a:ea typeface="Calibri" panose="020F0502020204030204" pitchFamily="34" charset="0"/>
                <a:cs typeface="Arial" panose="020B0604020202020204" pitchFamily="34" charset="0"/>
              </a:rPr>
              <a:t>submeter, acredito também que esteja em nossas mãos, dar um sentido de expansão à consciência, se corajosamente, aceitarmos o desafio de estarmos abertos a respeitar as três faces da deusa: o passado, o presente e o futuro e aprender com ela.</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Enfatizo que a mitologia e </a:t>
            </a:r>
            <a:r>
              <a:rPr lang="pt-BR" sz="1400" dirty="0" smtClean="0">
                <a:latin typeface="Arial" panose="020B0604020202020204" pitchFamily="34" charset="0"/>
                <a:ea typeface="Calibri" panose="020F0502020204030204" pitchFamily="34" charset="0"/>
                <a:cs typeface="Arial" panose="020B0604020202020204" pitchFamily="34" charset="0"/>
              </a:rPr>
              <a:t>psicologia, </a:t>
            </a:r>
            <a:r>
              <a:rPr lang="pt-BR" sz="1400" dirty="0">
                <a:latin typeface="Arial" panose="020B0604020202020204" pitchFamily="34" charset="0"/>
                <a:ea typeface="Calibri" panose="020F0502020204030204" pitchFamily="34" charset="0"/>
                <a:cs typeface="Arial" panose="020B0604020202020204" pitchFamily="34" charset="0"/>
              </a:rPr>
              <a:t>são aliados no enfrentamento à confrontos impostos pela resistência </a:t>
            </a:r>
            <a:r>
              <a:rPr lang="pt-BR" sz="1400" dirty="0" smtClean="0">
                <a:latin typeface="Arial" panose="020B0604020202020204" pitchFamily="34" charset="0"/>
                <a:ea typeface="Calibri" panose="020F0502020204030204" pitchFamily="34" charset="0"/>
                <a:cs typeface="Arial" panose="020B0604020202020204" pitchFamily="34" charset="0"/>
              </a:rPr>
              <a:t>ao encontro de </a:t>
            </a:r>
            <a:r>
              <a:rPr lang="pt-BR" sz="1400" dirty="0">
                <a:latin typeface="Arial" panose="020B0604020202020204" pitchFamily="34" charset="0"/>
                <a:ea typeface="Calibri" panose="020F0502020204030204" pitchFamily="34" charset="0"/>
                <a:cs typeface="Arial" panose="020B0604020202020204" pitchFamily="34" charset="0"/>
              </a:rPr>
              <a:t>novos paradigmas</a:t>
            </a:r>
            <a:r>
              <a:rPr lang="pt-BR" sz="1400" dirty="0" smtClean="0">
                <a:latin typeface="Arial" panose="020B0604020202020204" pitchFamily="34" charset="0"/>
                <a:ea typeface="Calibri" panose="020F0502020204030204" pitchFamily="34" charset="0"/>
                <a:cs typeface="Arial" panose="020B0604020202020204" pitchFamily="34" charset="0"/>
              </a:rPr>
              <a:t>, justo porque olha para o futuro sem desconsiderar o passado, felizmente</a:t>
            </a:r>
            <a:r>
              <a:rPr lang="pt-BR" sz="1400" dirty="0">
                <a:latin typeface="Arial" panose="020B0604020202020204" pitchFamily="34" charset="0"/>
                <a:ea typeface="Calibri" panose="020F0502020204030204" pitchFamily="34" charset="0"/>
                <a:cs typeface="Arial" panose="020B0604020202020204" pitchFamily="34" charset="0"/>
              </a:rPr>
              <a:t>, muitas mudanças ainda estão por vir. </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O pensamento </a:t>
            </a:r>
            <a:r>
              <a:rPr lang="pt-BR" sz="1400" dirty="0" err="1">
                <a:latin typeface="Arial" panose="020B0604020202020204" pitchFamily="34" charset="0"/>
                <a:ea typeface="Calibri" panose="020F0502020204030204" pitchFamily="34" charset="0"/>
                <a:cs typeface="Arial" panose="020B0604020202020204" pitchFamily="34" charset="0"/>
              </a:rPr>
              <a:t>junguiano</a:t>
            </a:r>
            <a:r>
              <a:rPr lang="pt-BR" sz="1400" dirty="0">
                <a:latin typeface="Arial" panose="020B0604020202020204" pitchFamily="34" charset="0"/>
                <a:ea typeface="Calibri" panose="020F0502020204030204" pitchFamily="34" charset="0"/>
                <a:cs typeface="Arial" panose="020B0604020202020204" pitchFamily="34" charset="0"/>
              </a:rPr>
              <a:t>, um aliado que </a:t>
            </a:r>
            <a:r>
              <a:rPr lang="pt-BR" sz="1400" dirty="0" smtClean="0">
                <a:latin typeface="Arial" panose="020B0604020202020204" pitchFamily="34" charset="0"/>
                <a:ea typeface="Calibri" panose="020F0502020204030204" pitchFamily="34" charset="0"/>
                <a:cs typeface="Arial" panose="020B0604020202020204" pitchFamily="34" charset="0"/>
              </a:rPr>
              <a:t>referencia </a:t>
            </a:r>
            <a:r>
              <a:rPr lang="pt-BR" sz="1400" dirty="0">
                <a:latin typeface="Arial" panose="020B0604020202020204" pitchFamily="34" charset="0"/>
                <a:ea typeface="Calibri" panose="020F0502020204030204" pitchFamily="34" charset="0"/>
                <a:cs typeface="Arial" panose="020B0604020202020204" pitchFamily="34" charset="0"/>
              </a:rPr>
              <a:t>os argumentos desse estudo, aponta como uma direção psicológica saudável, o fenômeno da </a:t>
            </a:r>
            <a:r>
              <a:rPr lang="pt-BR" sz="1400" dirty="0" err="1">
                <a:latin typeface="Arial" panose="020B0604020202020204" pitchFamily="34" charset="0"/>
                <a:ea typeface="Calibri" panose="020F0502020204030204" pitchFamily="34" charset="0"/>
                <a:cs typeface="Arial" panose="020B0604020202020204" pitchFamily="34" charset="0"/>
              </a:rPr>
              <a:t>enantiodromia</a:t>
            </a:r>
            <a:r>
              <a:rPr lang="pt-BR" sz="1400" dirty="0">
                <a:latin typeface="Arial" panose="020B0604020202020204" pitchFamily="34" charset="0"/>
                <a:ea typeface="Calibri" panose="020F0502020204030204" pitchFamily="34" charset="0"/>
                <a:cs typeface="Arial" panose="020B0604020202020204" pitchFamily="34" charset="0"/>
              </a:rPr>
              <a:t>, que é uma forma que a nossa natureza psíquica tem à sua disposição, ao procurar compensar e auto regular os consequentes efeitos na psique, quando uma Grandeza é subjugada.</a:t>
            </a:r>
          </a:p>
          <a:p>
            <a:pPr indent="457200" algn="just">
              <a:lnSpc>
                <a:spcPct val="107000"/>
              </a:lnSpc>
              <a:spcAft>
                <a:spcPts val="800"/>
              </a:spcAft>
            </a:pPr>
            <a:r>
              <a:rPr lang="pt-BR" sz="1400" dirty="0">
                <a:latin typeface="Arial" panose="020B0604020202020204" pitchFamily="34" charset="0"/>
                <a:ea typeface="Calibri" panose="020F0502020204030204" pitchFamily="34" charset="0"/>
                <a:cs typeface="Arial" panose="020B0604020202020204" pitchFamily="34" charset="0"/>
              </a:rPr>
              <a:t>Da mesma </a:t>
            </a:r>
            <a:r>
              <a:rPr lang="pt-BR" sz="1400" dirty="0" smtClean="0">
                <a:latin typeface="Arial" panose="020B0604020202020204" pitchFamily="34" charset="0"/>
                <a:ea typeface="Calibri" panose="020F0502020204030204" pitchFamily="34" charset="0"/>
                <a:cs typeface="Arial" panose="020B0604020202020204" pitchFamily="34" charset="0"/>
              </a:rPr>
              <a:t>forma, </a:t>
            </a:r>
            <a:r>
              <a:rPr lang="pt-BR" sz="1400" dirty="0">
                <a:latin typeface="Arial" panose="020B0604020202020204" pitchFamily="34" charset="0"/>
                <a:ea typeface="Calibri" panose="020F0502020204030204" pitchFamily="34" charset="0"/>
                <a:cs typeface="Arial" panose="020B0604020202020204" pitchFamily="34" charset="0"/>
              </a:rPr>
              <a:t>nosso outro aliado, a mitologia, que também assegura os argumentos desse estudo, aponta para uma dinâmica psíquica saudável, quando uma Grandeza é subjugada como o é a D</a:t>
            </a:r>
            <a:r>
              <a:rPr lang="pt-BR" sz="1400" dirty="0" smtClean="0">
                <a:latin typeface="Arial" panose="020B0604020202020204" pitchFamily="34" charset="0"/>
                <a:ea typeface="Calibri" panose="020F0502020204030204" pitchFamily="34" charset="0"/>
                <a:cs typeface="Arial" panose="020B0604020202020204" pitchFamily="34" charset="0"/>
              </a:rPr>
              <a:t>eusa</a:t>
            </a:r>
            <a:r>
              <a:rPr lang="pt-BR" sz="1400" dirty="0">
                <a:latin typeface="Arial" panose="020B0604020202020204" pitchFamily="34" charset="0"/>
                <a:ea typeface="Calibri" panose="020F0502020204030204" pitchFamily="34" charset="0"/>
                <a:cs typeface="Arial" panose="020B0604020202020204" pitchFamily="34" charset="0"/>
              </a:rPr>
              <a:t>, nos reconectando a ela através de seus mitos e ritos, assim ela mesma, enquanto natureza em nossa alma, transforma, muda e movimenta tudo para que possamos ampliar nossa perspectiva e visão de mundo</a:t>
            </a:r>
            <a:r>
              <a:rPr lang="pt-BR" sz="1400" dirty="0" smtClean="0">
                <a:latin typeface="Arial" panose="020B0604020202020204" pitchFamily="34" charset="0"/>
                <a:ea typeface="Calibri" panose="020F0502020204030204" pitchFamily="34" charset="0"/>
                <a:cs typeface="Arial" panose="020B0604020202020204" pitchFamily="34" charset="0"/>
              </a:rPr>
              <a:t>.</a:t>
            </a:r>
            <a:endParaRPr lang="pt-BR"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3401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Jornada Interna do Instituto </a:t>
            </a:r>
            <a:r>
              <a:rPr lang="pt-BR" dirty="0" err="1" smtClean="0"/>
              <a:t>Dédalus</a:t>
            </a:r>
            <a:r>
              <a:rPr lang="pt-BR" dirty="0" smtClean="0"/>
              <a:t/>
            </a:r>
            <a:br>
              <a:rPr lang="pt-BR" dirty="0" smtClean="0"/>
            </a:br>
            <a:r>
              <a:rPr lang="pt-BR" dirty="0" smtClean="0"/>
              <a:t>29 de outubro de 2022</a:t>
            </a:r>
            <a:endParaRPr lang="pt-BR" dirty="0"/>
          </a:p>
        </p:txBody>
      </p:sp>
      <p:sp>
        <p:nvSpPr>
          <p:cNvPr id="4" name="Espaço Reservado para Texto 3"/>
          <p:cNvSpPr>
            <a:spLocks noGrp="1"/>
          </p:cNvSpPr>
          <p:nvPr>
            <p:ph type="body" idx="1"/>
          </p:nvPr>
        </p:nvSpPr>
        <p:spPr/>
        <p:txBody>
          <a:bodyPr>
            <a:normAutofit fontScale="70000" lnSpcReduction="20000"/>
          </a:bodyPr>
          <a:lstStyle/>
          <a:p>
            <a:r>
              <a:rPr lang="pt-BR" dirty="0" smtClean="0"/>
              <a:t>Sandra Paris</a:t>
            </a:r>
          </a:p>
          <a:p>
            <a:r>
              <a:rPr lang="pt-BR" dirty="0" smtClean="0"/>
              <a:t>Pós em Psicologia Analítica Turma 4</a:t>
            </a:r>
          </a:p>
          <a:p>
            <a:r>
              <a:rPr lang="pt-BR" dirty="0" smtClean="0"/>
              <a:t>CRP 06/78740</a:t>
            </a:r>
            <a:endParaRPr lang="pt-BR" dirty="0"/>
          </a:p>
        </p:txBody>
      </p:sp>
    </p:spTree>
    <p:extLst>
      <p:ext uri="{BB962C8B-B14F-4D97-AF65-F5344CB8AC3E}">
        <p14:creationId xmlns:p14="http://schemas.microsoft.com/office/powerpoint/2010/main" val="715313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ângulo 2"/>
          <p:cNvSpPr/>
          <p:nvPr/>
        </p:nvSpPr>
        <p:spPr>
          <a:xfrm>
            <a:off x="898498" y="850790"/>
            <a:ext cx="10281036" cy="5404172"/>
          </a:xfrm>
          <a:prstGeom prst="rect">
            <a:avLst/>
          </a:prstGeom>
        </p:spPr>
        <p:txBody>
          <a:bodyPr wrap="square">
            <a:spAutoFit/>
          </a:bodyPr>
          <a:lstStyle/>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BIBLIOGRAFIA</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Campbell, Joseph</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Deusas : os mistérios do divino feminino / Joseph Campbell; editado por </a:t>
            </a:r>
            <a:r>
              <a:rPr lang="pt-BR" sz="900" dirty="0" err="1">
                <a:latin typeface="Arial" panose="020B0604020202020204" pitchFamily="34" charset="0"/>
                <a:ea typeface="Calibri" panose="020F0502020204030204" pitchFamily="34" charset="0"/>
                <a:cs typeface="Arial" panose="020B0604020202020204" pitchFamily="34" charset="0"/>
              </a:rPr>
              <a:t>Safron</a:t>
            </a:r>
            <a:r>
              <a:rPr lang="pt-BR" sz="900" dirty="0">
                <a:latin typeface="Arial" panose="020B0604020202020204" pitchFamily="34" charset="0"/>
                <a:ea typeface="Calibri" panose="020F0502020204030204" pitchFamily="34" charset="0"/>
                <a:cs typeface="Arial" panose="020B0604020202020204" pitchFamily="34" charset="0"/>
              </a:rPr>
              <a:t> Rossi; [tradução Tônia Van </a:t>
            </a:r>
            <a:r>
              <a:rPr lang="pt-BR" sz="900" dirty="0" err="1">
                <a:latin typeface="Arial" panose="020B0604020202020204" pitchFamily="34" charset="0"/>
                <a:ea typeface="Calibri" panose="020F0502020204030204" pitchFamily="34" charset="0"/>
                <a:cs typeface="Arial" panose="020B0604020202020204" pitchFamily="34" charset="0"/>
              </a:rPr>
              <a:t>Acker</a:t>
            </a:r>
            <a:r>
              <a:rPr lang="pt-BR" sz="900" dirty="0">
                <a:latin typeface="Arial" panose="020B0604020202020204" pitchFamily="34" charset="0"/>
                <a:ea typeface="Calibri" panose="020F0502020204030204" pitchFamily="34" charset="0"/>
                <a:cs typeface="Arial" panose="020B0604020202020204" pitchFamily="34" charset="0"/>
              </a:rPr>
              <a:t>]. – São Paulo : Palas Athena, 2015</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Campbell, Joseph, 1904-1987. (I)</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O poder do mito / Joseph Campbell, com Bill </a:t>
            </a:r>
            <a:r>
              <a:rPr lang="pt-BR" sz="900" dirty="0" err="1">
                <a:latin typeface="Arial" panose="020B0604020202020204" pitchFamily="34" charset="0"/>
                <a:ea typeface="Calibri" panose="020F0502020204030204" pitchFamily="34" charset="0"/>
                <a:cs typeface="Arial" panose="020B0604020202020204" pitchFamily="34" charset="0"/>
              </a:rPr>
              <a:t>Moyers</a:t>
            </a:r>
            <a:r>
              <a:rPr lang="pt-BR" sz="900" dirty="0">
                <a:latin typeface="Arial" panose="020B0604020202020204" pitchFamily="34" charset="0"/>
                <a:ea typeface="Calibri" panose="020F0502020204030204" pitchFamily="34" charset="0"/>
                <a:cs typeface="Arial" panose="020B0604020202020204" pitchFamily="34" charset="0"/>
              </a:rPr>
              <a:t> ; org. por Betty Sue </a:t>
            </a:r>
            <a:r>
              <a:rPr lang="pt-BR" sz="900" dirty="0" err="1">
                <a:latin typeface="Arial" panose="020B0604020202020204" pitchFamily="34" charset="0"/>
                <a:ea typeface="Calibri" panose="020F0502020204030204" pitchFamily="34" charset="0"/>
                <a:cs typeface="Arial" panose="020B0604020202020204" pitchFamily="34" charset="0"/>
              </a:rPr>
              <a:t>Flowers</a:t>
            </a:r>
            <a:r>
              <a:rPr lang="pt-BR" sz="900" dirty="0">
                <a:latin typeface="Arial" panose="020B0604020202020204" pitchFamily="34" charset="0"/>
                <a:ea typeface="Calibri" panose="020F0502020204030204" pitchFamily="34" charset="0"/>
                <a:cs typeface="Arial" panose="020B0604020202020204" pitchFamily="34" charset="0"/>
              </a:rPr>
              <a:t> ; tradução de Carlos Felipe Moisés. – São Paulo : Palas Athena, 1990</a:t>
            </a:r>
          </a:p>
          <a:p>
            <a:pPr algn="just">
              <a:lnSpc>
                <a:spcPct val="107000"/>
              </a:lnSpc>
              <a:spcAft>
                <a:spcPts val="800"/>
              </a:spcAft>
            </a:pPr>
            <a:r>
              <a:rPr lang="pt-BR" sz="900" dirty="0" smtClean="0">
                <a:latin typeface="Arial" panose="020B0604020202020204" pitchFamily="34" charset="0"/>
                <a:ea typeface="Calibri" panose="020F0502020204030204" pitchFamily="34" charset="0"/>
                <a:cs typeface="Arial" panose="020B0604020202020204" pitchFamily="34" charset="0"/>
              </a:rPr>
              <a:t>Jung</a:t>
            </a:r>
            <a:r>
              <a:rPr lang="pt-BR" sz="900" dirty="0">
                <a:latin typeface="Arial" panose="020B0604020202020204" pitchFamily="34" charset="0"/>
                <a:ea typeface="Calibri" panose="020F0502020204030204" pitchFamily="34" charset="0"/>
                <a:cs typeface="Arial" panose="020B0604020202020204" pitchFamily="34" charset="0"/>
              </a:rPr>
              <a:t>, Carl Gustav (I) OC 8/1</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A Energia Psíquica. Carl Gustav Jung / tradução Pe. Dom Mateus Ramalho Rocha – 4ª ed. Ed. Vozes Petrópolis, 1990</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Jung, Carl Gustav, 1875-1961 (II) OC 10/3</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Civilização em transição /C.G Jung ; tradução de Lúcia </a:t>
            </a:r>
            <a:r>
              <a:rPr lang="pt-BR" sz="900" dirty="0" err="1">
                <a:latin typeface="Arial" panose="020B0604020202020204" pitchFamily="34" charset="0"/>
                <a:ea typeface="Calibri" panose="020F0502020204030204" pitchFamily="34" charset="0"/>
                <a:cs typeface="Arial" panose="020B0604020202020204" pitchFamily="34" charset="0"/>
              </a:rPr>
              <a:t>Mathilde</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err="1">
                <a:latin typeface="Arial" panose="020B0604020202020204" pitchFamily="34" charset="0"/>
                <a:ea typeface="Calibri" panose="020F0502020204030204" pitchFamily="34" charset="0"/>
                <a:cs typeface="Arial" panose="020B0604020202020204" pitchFamily="34" charset="0"/>
              </a:rPr>
              <a:t>Endlich</a:t>
            </a:r>
            <a:r>
              <a:rPr lang="pt-BR" sz="900" dirty="0">
                <a:latin typeface="Arial" panose="020B0604020202020204" pitchFamily="34" charset="0"/>
                <a:ea typeface="Calibri" panose="020F0502020204030204" pitchFamily="34" charset="0"/>
                <a:cs typeface="Arial" panose="020B0604020202020204" pitchFamily="34" charset="0"/>
              </a:rPr>
              <a:t> Orth ; revisão técnica </a:t>
            </a:r>
            <a:r>
              <a:rPr lang="pt-BR" sz="900" dirty="0" err="1">
                <a:latin typeface="Arial" panose="020B0604020202020204" pitchFamily="34" charset="0"/>
                <a:ea typeface="Calibri" panose="020F0502020204030204" pitchFamily="34" charset="0"/>
                <a:cs typeface="Arial" panose="020B0604020202020204" pitchFamily="34" charset="0"/>
              </a:rPr>
              <a:t>Jette</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err="1">
                <a:latin typeface="Arial" panose="020B0604020202020204" pitchFamily="34" charset="0"/>
                <a:ea typeface="Calibri" panose="020F0502020204030204" pitchFamily="34" charset="0"/>
                <a:cs typeface="Arial" panose="020B0604020202020204" pitchFamily="34" charset="0"/>
              </a:rPr>
              <a:t>Bonaventure</a:t>
            </a:r>
            <a:r>
              <a:rPr lang="pt-BR" sz="900" dirty="0">
                <a:latin typeface="Arial" panose="020B0604020202020204" pitchFamily="34" charset="0"/>
                <a:ea typeface="Calibri" panose="020F0502020204030204" pitchFamily="34" charset="0"/>
                <a:cs typeface="Arial" panose="020B0604020202020204" pitchFamily="34" charset="0"/>
              </a:rPr>
              <a:t>. – 6. Ed. – Petrópolis, RJ ; Vozes, 2013.</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Jung. Carl. Gustav</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O Livro Vermelho ; edição sem ilustrações / C. G. Jung; Edição e Introdução de </a:t>
            </a:r>
            <a:r>
              <a:rPr lang="pt-BR" sz="900" dirty="0" err="1">
                <a:latin typeface="Arial" panose="020B0604020202020204" pitchFamily="34" charset="0"/>
                <a:ea typeface="Calibri" panose="020F0502020204030204" pitchFamily="34" charset="0"/>
                <a:cs typeface="Arial" panose="020B0604020202020204" pitchFamily="34" charset="0"/>
              </a:rPr>
              <a:t>Sonu</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err="1">
                <a:latin typeface="Arial" panose="020B0604020202020204" pitchFamily="34" charset="0"/>
                <a:ea typeface="Calibri" panose="020F0502020204030204" pitchFamily="34" charset="0"/>
                <a:cs typeface="Arial" panose="020B0604020202020204" pitchFamily="34" charset="0"/>
              </a:rPr>
              <a:t>Shamdasani</a:t>
            </a:r>
            <a:r>
              <a:rPr lang="pt-BR" sz="900" dirty="0">
                <a:latin typeface="Arial" panose="020B0604020202020204" pitchFamily="34" charset="0"/>
                <a:ea typeface="Calibri" panose="020F0502020204030204" pitchFamily="34" charset="0"/>
                <a:cs typeface="Arial" panose="020B0604020202020204" pitchFamily="34" charset="0"/>
              </a:rPr>
              <a:t>; prefácio de </a:t>
            </a:r>
            <a:r>
              <a:rPr lang="pt-BR" sz="900" dirty="0" err="1">
                <a:latin typeface="Arial" panose="020B0604020202020204" pitchFamily="34" charset="0"/>
                <a:ea typeface="Calibri" panose="020F0502020204030204" pitchFamily="34" charset="0"/>
                <a:cs typeface="Arial" panose="020B0604020202020204" pitchFamily="34" charset="0"/>
              </a:rPr>
              <a:t>Ulrich</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err="1">
                <a:latin typeface="Arial" panose="020B0604020202020204" pitchFamily="34" charset="0"/>
                <a:ea typeface="Calibri" panose="020F0502020204030204" pitchFamily="34" charset="0"/>
                <a:cs typeface="Arial" panose="020B0604020202020204" pitchFamily="34" charset="0"/>
              </a:rPr>
              <a:t>Hoerni</a:t>
            </a:r>
            <a:r>
              <a:rPr lang="pt-BR" sz="900" dirty="0">
                <a:latin typeface="Arial" panose="020B0604020202020204" pitchFamily="34" charset="0"/>
                <a:ea typeface="Calibri" panose="020F0502020204030204" pitchFamily="34" charset="0"/>
                <a:cs typeface="Arial" panose="020B0604020202020204" pitchFamily="34" charset="0"/>
              </a:rPr>
              <a:t>; tradução: </a:t>
            </a:r>
            <a:r>
              <a:rPr lang="pt-BR" sz="900" dirty="0" err="1">
                <a:latin typeface="Arial" panose="020B0604020202020204" pitchFamily="34" charset="0"/>
                <a:ea typeface="Calibri" panose="020F0502020204030204" pitchFamily="34" charset="0"/>
                <a:cs typeface="Arial" panose="020B0604020202020204" pitchFamily="34" charset="0"/>
              </a:rPr>
              <a:t>Liber</a:t>
            </a:r>
            <a:r>
              <a:rPr lang="pt-BR" sz="900" dirty="0">
                <a:latin typeface="Arial" panose="020B0604020202020204" pitchFamily="34" charset="0"/>
                <a:ea typeface="Calibri" panose="020F0502020204030204" pitchFamily="34" charset="0"/>
                <a:cs typeface="Arial" panose="020B0604020202020204" pitchFamily="34" charset="0"/>
              </a:rPr>
              <a:t> </a:t>
            </a:r>
            <a:r>
              <a:rPr lang="pt-BR" sz="900" dirty="0" err="1">
                <a:latin typeface="Arial" panose="020B0604020202020204" pitchFamily="34" charset="0"/>
                <a:ea typeface="Calibri" panose="020F0502020204030204" pitchFamily="34" charset="0"/>
                <a:cs typeface="Arial" panose="020B0604020202020204" pitchFamily="34" charset="0"/>
              </a:rPr>
              <a:t>Novus</a:t>
            </a:r>
            <a:r>
              <a:rPr lang="pt-BR" sz="900" dirty="0">
                <a:latin typeface="Arial" panose="020B0604020202020204" pitchFamily="34" charset="0"/>
                <a:ea typeface="Calibri" panose="020F0502020204030204" pitchFamily="34" charset="0"/>
                <a:cs typeface="Arial" panose="020B0604020202020204" pitchFamily="34" charset="0"/>
              </a:rPr>
              <a:t>, Edgar Orth; introdução Gentil A. </a:t>
            </a:r>
            <a:r>
              <a:rPr lang="pt-BR" sz="900" dirty="0" err="1">
                <a:latin typeface="Arial" panose="020B0604020202020204" pitchFamily="34" charset="0"/>
                <a:ea typeface="Calibri" panose="020F0502020204030204" pitchFamily="34" charset="0"/>
                <a:cs typeface="Arial" panose="020B0604020202020204" pitchFamily="34" charset="0"/>
              </a:rPr>
              <a:t>Titton</a:t>
            </a:r>
            <a:r>
              <a:rPr lang="pt-BR" sz="900" dirty="0">
                <a:latin typeface="Arial" panose="020B0604020202020204" pitchFamily="34" charset="0"/>
                <a:ea typeface="Calibri" panose="020F0502020204030204" pitchFamily="34" charset="0"/>
                <a:cs typeface="Arial" panose="020B0604020202020204" pitchFamily="34" charset="0"/>
              </a:rPr>
              <a:t> e Gustavo Barcellos; revisão da tradução, Walter </a:t>
            </a:r>
            <a:r>
              <a:rPr lang="pt-BR" sz="900" dirty="0" err="1">
                <a:latin typeface="Arial" panose="020B0604020202020204" pitchFamily="34" charset="0"/>
                <a:ea typeface="Calibri" panose="020F0502020204030204" pitchFamily="34" charset="0"/>
                <a:cs typeface="Arial" panose="020B0604020202020204" pitchFamily="34" charset="0"/>
              </a:rPr>
              <a:t>Boechat</a:t>
            </a:r>
            <a:r>
              <a:rPr lang="pt-BR" sz="900" dirty="0">
                <a:latin typeface="Arial" panose="020B0604020202020204" pitchFamily="34" charset="0"/>
                <a:ea typeface="Calibri" panose="020F0502020204030204" pitchFamily="34" charset="0"/>
                <a:cs typeface="Arial" panose="020B0604020202020204" pitchFamily="34" charset="0"/>
              </a:rPr>
              <a:t>. – Petrópolis, RJ : Vozes, 2013</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Jung, Carl Gustav, 1875-1961 (III)</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A natureza da psique / C. G. Jung ; tradução de Mateus Ramalho Rocha. – 10ª ed. – Petrópolis, Vozes, 2013</a:t>
            </a:r>
          </a:p>
          <a:p>
            <a:pPr algn="just">
              <a:lnSpc>
                <a:spcPct val="107000"/>
              </a:lnSpc>
              <a:spcAft>
                <a:spcPts val="800"/>
              </a:spcAft>
            </a:pPr>
            <a:r>
              <a:rPr lang="pt-BR" sz="900" dirty="0" err="1">
                <a:latin typeface="Arial" panose="020B0604020202020204" pitchFamily="34" charset="0"/>
                <a:ea typeface="Calibri" panose="020F0502020204030204" pitchFamily="34" charset="0"/>
                <a:cs typeface="Arial" panose="020B0604020202020204" pitchFamily="34" charset="0"/>
              </a:rPr>
              <a:t>Koltuv</a:t>
            </a:r>
            <a:r>
              <a:rPr lang="pt-BR" sz="900" dirty="0">
                <a:latin typeface="Arial" panose="020B0604020202020204" pitchFamily="34" charset="0"/>
                <a:ea typeface="Calibri" panose="020F0502020204030204" pitchFamily="34" charset="0"/>
                <a:cs typeface="Arial" panose="020B0604020202020204" pitchFamily="34" charset="0"/>
              </a:rPr>
              <a:t>, Barba Black</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A tecelã: uma jornada </a:t>
            </a:r>
            <a:r>
              <a:rPr lang="pt-BR" sz="900" dirty="0" err="1">
                <a:latin typeface="Arial" panose="020B0604020202020204" pitchFamily="34" charset="0"/>
                <a:ea typeface="Calibri" panose="020F0502020204030204" pitchFamily="34" charset="0"/>
                <a:cs typeface="Arial" panose="020B0604020202020204" pitchFamily="34" charset="0"/>
              </a:rPr>
              <a:t>iniciática</a:t>
            </a:r>
            <a:r>
              <a:rPr lang="pt-BR" sz="900" dirty="0">
                <a:latin typeface="Arial" panose="020B0604020202020204" pitchFamily="34" charset="0"/>
                <a:ea typeface="Calibri" panose="020F0502020204030204" pitchFamily="34" charset="0"/>
                <a:cs typeface="Arial" panose="020B0604020202020204" pitchFamily="34" charset="0"/>
              </a:rPr>
              <a:t> rumo a individuação feminina / Barbara Black </a:t>
            </a:r>
            <a:r>
              <a:rPr lang="pt-BR" sz="900" dirty="0" err="1">
                <a:latin typeface="Arial" panose="020B0604020202020204" pitchFamily="34" charset="0"/>
                <a:ea typeface="Calibri" panose="020F0502020204030204" pitchFamily="34" charset="0"/>
                <a:cs typeface="Arial" panose="020B0604020202020204" pitchFamily="34" charset="0"/>
              </a:rPr>
              <a:t>Koltuv</a:t>
            </a:r>
            <a:r>
              <a:rPr lang="pt-BR" sz="900" dirty="0">
                <a:latin typeface="Arial" panose="020B0604020202020204" pitchFamily="34" charset="0"/>
                <a:ea typeface="Calibri" panose="020F0502020204030204" pitchFamily="34" charset="0"/>
                <a:cs typeface="Arial" panose="020B0604020202020204" pitchFamily="34" charset="0"/>
              </a:rPr>
              <a:t>; tradução Eliane Fittipaldi Pereira. 1. Ed. – São Paulo: Editora Pensamento </a:t>
            </a:r>
            <a:r>
              <a:rPr lang="pt-BR" sz="900" dirty="0" err="1">
                <a:latin typeface="Arial" panose="020B0604020202020204" pitchFamily="34" charset="0"/>
                <a:ea typeface="Calibri" panose="020F0502020204030204" pitchFamily="34" charset="0"/>
                <a:cs typeface="Arial" panose="020B0604020202020204" pitchFamily="34" charset="0"/>
              </a:rPr>
              <a:t>Cultrix</a:t>
            </a:r>
            <a:r>
              <a:rPr lang="pt-BR" sz="900" dirty="0">
                <a:latin typeface="Arial" panose="020B0604020202020204" pitchFamily="34" charset="0"/>
                <a:ea typeface="Calibri" panose="020F0502020204030204" pitchFamily="34" charset="0"/>
                <a:cs typeface="Arial" panose="020B0604020202020204" pitchFamily="34" charset="0"/>
              </a:rPr>
              <a:t>, 2020</a:t>
            </a:r>
          </a:p>
          <a:p>
            <a:pPr algn="just">
              <a:lnSpc>
                <a:spcPct val="107000"/>
              </a:lnSpc>
              <a:spcAft>
                <a:spcPts val="800"/>
              </a:spcAft>
            </a:pPr>
            <a:r>
              <a:rPr lang="pt-BR" sz="900" dirty="0" err="1" smtClean="0">
                <a:latin typeface="Arial" panose="020B0604020202020204" pitchFamily="34" charset="0"/>
                <a:ea typeface="Calibri" panose="020F0502020204030204" pitchFamily="34" charset="0"/>
                <a:cs typeface="Arial" panose="020B0604020202020204" pitchFamily="34" charset="0"/>
              </a:rPr>
              <a:t>McLean</a:t>
            </a:r>
            <a:r>
              <a:rPr lang="pt-BR" sz="900" dirty="0">
                <a:latin typeface="Arial" panose="020B0604020202020204" pitchFamily="34" charset="0"/>
                <a:ea typeface="Calibri" panose="020F0502020204030204" pitchFamily="34" charset="0"/>
                <a:cs typeface="Arial" panose="020B0604020202020204" pitchFamily="34" charset="0"/>
              </a:rPr>
              <a:t>, Adam</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A Deusa tríplice: em busca do feminino arquetípico /Adam </a:t>
            </a:r>
            <a:r>
              <a:rPr lang="pt-BR" sz="900" dirty="0" err="1">
                <a:latin typeface="Arial" panose="020B0604020202020204" pitchFamily="34" charset="0"/>
                <a:ea typeface="Calibri" panose="020F0502020204030204" pitchFamily="34" charset="0"/>
                <a:cs typeface="Arial" panose="020B0604020202020204" pitchFamily="34" charset="0"/>
              </a:rPr>
              <a:t>McLean</a:t>
            </a:r>
            <a:r>
              <a:rPr lang="pt-BR" sz="900" dirty="0">
                <a:latin typeface="Arial" panose="020B0604020202020204" pitchFamily="34" charset="0"/>
                <a:ea typeface="Calibri" panose="020F0502020204030204" pitchFamily="34" charset="0"/>
                <a:cs typeface="Arial" panose="020B0604020202020204" pitchFamily="34" charset="0"/>
              </a:rPr>
              <a:t>; tradução Adail Ubirajara Sobral. – 2. Ed. – São Paulo: Editora Pensamento </a:t>
            </a:r>
            <a:r>
              <a:rPr lang="pt-BR" sz="900" dirty="0" err="1">
                <a:latin typeface="Arial" panose="020B0604020202020204" pitchFamily="34" charset="0"/>
                <a:ea typeface="Calibri" panose="020F0502020204030204" pitchFamily="34" charset="0"/>
                <a:cs typeface="Arial" panose="020B0604020202020204" pitchFamily="34" charset="0"/>
              </a:rPr>
              <a:t>Cultrix</a:t>
            </a:r>
            <a:r>
              <a:rPr lang="pt-BR" sz="900" dirty="0">
                <a:latin typeface="Arial" panose="020B0604020202020204" pitchFamily="34" charset="0"/>
                <a:ea typeface="Calibri" panose="020F0502020204030204" pitchFamily="34" charset="0"/>
                <a:cs typeface="Arial" panose="020B0604020202020204" pitchFamily="34" charset="0"/>
              </a:rPr>
              <a:t>, 2020.</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von Franz, Marie Louise</a:t>
            </a:r>
          </a:p>
          <a:p>
            <a:pPr algn="just">
              <a:lnSpc>
                <a:spcPct val="107000"/>
              </a:lnSpc>
              <a:spcAft>
                <a:spcPts val="800"/>
              </a:spcAft>
            </a:pPr>
            <a:r>
              <a:rPr lang="pt-BR" sz="900" dirty="0">
                <a:latin typeface="Arial" panose="020B0604020202020204" pitchFamily="34" charset="0"/>
                <a:ea typeface="Calibri" panose="020F0502020204030204" pitchFamily="34" charset="0"/>
                <a:cs typeface="Arial" panose="020B0604020202020204" pitchFamily="34" charset="0"/>
              </a:rPr>
              <a:t>O Gato : um conto de redenção feminina / Marie-Louise von Franz; [tradução Euclides Luiz </a:t>
            </a:r>
            <a:r>
              <a:rPr lang="pt-BR" sz="900" dirty="0" err="1">
                <a:latin typeface="Arial" panose="020B0604020202020204" pitchFamily="34" charset="0"/>
                <a:ea typeface="Calibri" panose="020F0502020204030204" pitchFamily="34" charset="0"/>
                <a:cs typeface="Arial" panose="020B0604020202020204" pitchFamily="34" charset="0"/>
              </a:rPr>
              <a:t>Calloni</a:t>
            </a:r>
            <a:r>
              <a:rPr lang="pt-BR" sz="900" dirty="0">
                <a:latin typeface="Arial" panose="020B0604020202020204" pitchFamily="34" charset="0"/>
                <a:ea typeface="Calibri" panose="020F0502020204030204" pitchFamily="34" charset="0"/>
                <a:cs typeface="Arial" panose="020B0604020202020204" pitchFamily="34" charset="0"/>
              </a:rPr>
              <a:t>]. – São Paulo : 2000 – (Coleção Amor e psique</a:t>
            </a:r>
            <a:r>
              <a:rPr lang="pt-BR" sz="900" dirty="0" smtClean="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r>
              <a:rPr lang="pt-BR" sz="900" dirty="0" smtClean="0">
                <a:latin typeface="Arial" panose="020B0604020202020204" pitchFamily="34" charset="0"/>
                <a:ea typeface="Calibri" panose="020F0502020204030204" pitchFamily="34" charset="0"/>
                <a:cs typeface="Arial" panose="020B0604020202020204" pitchFamily="34" charset="0"/>
              </a:rPr>
              <a:t>Imagens: os links com os endereços foram acrescentados à imagem e foram todos extraídos do Google</a:t>
            </a:r>
            <a:endParaRPr lang="pt-BR"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t-BR"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7840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1126836" y="573504"/>
            <a:ext cx="10206182" cy="5829929"/>
          </a:xfrm>
          <a:prstGeom prst="rect">
            <a:avLst/>
          </a:prstGeom>
        </p:spPr>
        <p:txBody>
          <a:bodyPr wrap="square">
            <a:spAutoFit/>
          </a:bodyPr>
          <a:lstStyle/>
          <a:p>
            <a:pPr indent="457200" algn="just">
              <a:lnSpc>
                <a:spcPct val="107000"/>
              </a:lnSpc>
              <a:spcAft>
                <a:spcPts val="800"/>
              </a:spcAft>
            </a:pPr>
            <a:r>
              <a:rPr lang="pt-BR" sz="2400" dirty="0">
                <a:latin typeface="Arial" panose="020B0604020202020204" pitchFamily="34" charset="0"/>
                <a:ea typeface="Calibri" panose="020F0502020204030204" pitchFamily="34" charset="0"/>
                <a:cs typeface="Arial" panose="020B0604020202020204" pitchFamily="34" charset="0"/>
              </a:rPr>
              <a:t>A empreitada agora é fazer com que Odisseu empreenda uma busca de volta para casa, voltar para Penélope, sua esposa. Odisseu e Penélope, se casaram no período que antecede a Guerra de Tróia, e no momento da convocação tinham acabado de ter um filho, Telêmaco. Nesta interação já se vislumbra a imagem de esposa que na fala de Joseph Campbell figura na representação de alguém, com quem contracenamos como “o outro lado do mistério da androginia”. </a:t>
            </a:r>
            <a:endParaRPr lang="pt-BR" sz="2400" dirty="0" smtClean="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endParaRPr lang="pt-BR" sz="2400" dirty="0" smtClean="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pt-BR" sz="2400" dirty="0">
                <a:latin typeface="Arial" panose="020B0604020202020204" pitchFamily="34" charset="0"/>
                <a:ea typeface="Calibri" panose="020F0502020204030204" pitchFamily="34" charset="0"/>
                <a:cs typeface="Arial" panose="020B0604020202020204" pitchFamily="34" charset="0"/>
              </a:rPr>
              <a:t>Identificado somente com a figura do guerreiro, não há diálogo entre as forças do masculino e do feminino, assim como propõe a citação: “Penso na Odisseia como um livro de iniciações e a primeira delas é a iniciação de Odisseu num relacionamento mais apropriado em relação ao feminino.” (Campbell, J. p. 197). Sua iniciação também diz respeito a entrada à plena maturidade.</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417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066800"/>
            <a:ext cx="6350000" cy="4724400"/>
          </a:xfrm>
          <a:prstGeom prst="rect">
            <a:avLst/>
          </a:prstGeom>
        </p:spPr>
      </p:pic>
      <p:sp>
        <p:nvSpPr>
          <p:cNvPr id="3" name="CaixaDeTexto 2"/>
          <p:cNvSpPr txBox="1"/>
          <p:nvPr/>
        </p:nvSpPr>
        <p:spPr>
          <a:xfrm>
            <a:off x="7262446" y="5791200"/>
            <a:ext cx="2008553" cy="230832"/>
          </a:xfrm>
          <a:prstGeom prst="rect">
            <a:avLst/>
          </a:prstGeom>
          <a:noFill/>
        </p:spPr>
        <p:txBody>
          <a:bodyPr wrap="square" rtlCol="0">
            <a:spAutoFit/>
          </a:bodyPr>
          <a:lstStyle/>
          <a:p>
            <a:r>
              <a:rPr lang="pt-BR" sz="900">
                <a:latin typeface="Arial" panose="020B0604020202020204" pitchFamily="34" charset="0"/>
                <a:cs typeface="Arial" panose="020B0604020202020204" pitchFamily="34" charset="0"/>
              </a:rPr>
              <a:t>https://en.wikipedia.org/wiki/Scheria</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43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692726" y="424872"/>
            <a:ext cx="10806546" cy="2585323"/>
          </a:xfrm>
          <a:prstGeom prst="rect">
            <a:avLst/>
          </a:prstGeom>
          <a:noFill/>
        </p:spPr>
        <p:txBody>
          <a:bodyPr wrap="square" rtlCol="0">
            <a:spAutoFit/>
          </a:bodyPr>
          <a:lstStyle/>
          <a:p>
            <a:pPr indent="457200" algn="just"/>
            <a:r>
              <a:rPr lang="pt-BR" dirty="0" smtClean="0">
                <a:latin typeface="Arial" panose="020B0604020202020204" pitchFamily="34" charset="0"/>
                <a:cs typeface="Arial" panose="020B0604020202020204" pitchFamily="34" charset="0"/>
              </a:rPr>
              <a:t>O primeiro indício de que estamos no âmbito  da cultura nômade caçadora, vem ao encontro de que são atribuídos a Odisseu e Penélope, as representações simbólicas de duas deidades, que a cultura nômade pode encontrar por onde quer que vá; lembramos que para o indo-europeu os altares são portáteis. Tratam-se então das deidades: O Sol e a Lua, respectivamente.</a:t>
            </a:r>
          </a:p>
          <a:p>
            <a:pPr indent="457200" algn="just"/>
            <a:endParaRPr lang="pt-BR" dirty="0" smtClean="0">
              <a:latin typeface="Arial" panose="020B0604020202020204" pitchFamily="34" charset="0"/>
              <a:cs typeface="Arial" panose="020B0604020202020204" pitchFamily="34" charset="0"/>
            </a:endParaRPr>
          </a:p>
          <a:p>
            <a:pPr indent="457200" algn="just"/>
            <a:r>
              <a:rPr lang="pt-BR" dirty="0" smtClean="0">
                <a:latin typeface="Arial" panose="020B0604020202020204" pitchFamily="34" charset="0"/>
                <a:cs typeface="Arial" panose="020B0604020202020204" pitchFamily="34" charset="0"/>
              </a:rPr>
              <a:t>A jornada de Odisseu e a espera de Penélope, dura 20 anos, dez anos na guerra de Tróia e outros dez na jornada de retorno a </a:t>
            </a:r>
            <a:r>
              <a:rPr lang="pt-BR" dirty="0" err="1" smtClean="0">
                <a:latin typeface="Arial" panose="020B0604020202020204" pitchFamily="34" charset="0"/>
                <a:cs typeface="Arial" panose="020B0604020202020204" pitchFamily="34" charset="0"/>
              </a:rPr>
              <a:t>Ítaca</a:t>
            </a:r>
            <a:r>
              <a:rPr lang="pt-BR" dirty="0" smtClean="0">
                <a:latin typeface="Arial" panose="020B0604020202020204" pitchFamily="34" charset="0"/>
                <a:cs typeface="Arial" panose="020B0604020202020204" pitchFamily="34" charset="0"/>
              </a:rPr>
              <a:t>, que no poema será contado em retrospectiva; este intervalo corresponde a um fenômeno significativo: “A configuração da Lua e do Sol no mesmo signo do zodíaco no equinócio de primavera só se repete a cada vinte anos.” (Campbell, J. p. 182)</a:t>
            </a:r>
            <a:endParaRPr lang="pt-BR"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807" y="2803617"/>
            <a:ext cx="4054383" cy="4054383"/>
          </a:xfrm>
          <a:prstGeom prst="rect">
            <a:avLst/>
          </a:prstGeom>
        </p:spPr>
      </p:pic>
      <p:sp>
        <p:nvSpPr>
          <p:cNvPr id="4" name="CaixaDeTexto 3"/>
          <p:cNvSpPr txBox="1"/>
          <p:nvPr/>
        </p:nvSpPr>
        <p:spPr>
          <a:xfrm>
            <a:off x="7578969" y="6506308"/>
            <a:ext cx="2848708" cy="215444"/>
          </a:xfrm>
          <a:prstGeom prst="rect">
            <a:avLst/>
          </a:prstGeom>
          <a:noFill/>
        </p:spPr>
        <p:txBody>
          <a:bodyPr wrap="square" rtlCol="0">
            <a:spAutoFit/>
          </a:bodyPr>
          <a:lstStyle/>
          <a:p>
            <a:r>
              <a:rPr lang="pt-BR" sz="800" dirty="0"/>
              <a:t>https://guten.com.br/s/canvas/99934428/Sol+Lua</a:t>
            </a:r>
          </a:p>
        </p:txBody>
      </p:sp>
    </p:spTree>
    <p:extLst>
      <p:ext uri="{BB962C8B-B14F-4D97-AF65-F5344CB8AC3E}">
        <p14:creationId xmlns:p14="http://schemas.microsoft.com/office/powerpoint/2010/main" val="151238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077" y="794327"/>
            <a:ext cx="6210196" cy="5449455"/>
          </a:xfrm>
          <a:prstGeom prst="rect">
            <a:avLst/>
          </a:prstGeom>
        </p:spPr>
      </p:pic>
      <p:sp>
        <p:nvSpPr>
          <p:cNvPr id="3" name="CaixaDeTexto 2"/>
          <p:cNvSpPr txBox="1"/>
          <p:nvPr/>
        </p:nvSpPr>
        <p:spPr>
          <a:xfrm>
            <a:off x="6989885" y="6252574"/>
            <a:ext cx="5460023" cy="246221"/>
          </a:xfrm>
          <a:prstGeom prst="rect">
            <a:avLst/>
          </a:prstGeom>
          <a:noFill/>
        </p:spPr>
        <p:txBody>
          <a:bodyPr wrap="square" rtlCol="0">
            <a:spAutoFit/>
          </a:bodyPr>
          <a:lstStyle/>
          <a:p>
            <a:r>
              <a:rPr lang="pt-BR" sz="1000" dirty="0">
                <a:hlinkClick r:id="rId3"/>
              </a:rPr>
              <a:t>https://</a:t>
            </a:r>
            <a:r>
              <a:rPr lang="pt-BR" sz="1000" dirty="0" smtClean="0">
                <a:hlinkClick r:id="rId3"/>
              </a:rPr>
              <a:t>en.wikipedia.org/wiki/Suitors_of_Penelope</a:t>
            </a:r>
            <a:r>
              <a:rPr lang="pt-BR" sz="1000" dirty="0" smtClean="0"/>
              <a:t> John William </a:t>
            </a:r>
            <a:r>
              <a:rPr lang="pt-BR" sz="1000" dirty="0" err="1" smtClean="0"/>
              <a:t>Waterhouse</a:t>
            </a:r>
            <a:endParaRPr lang="pt-BR" sz="1000" dirty="0"/>
          </a:p>
        </p:txBody>
      </p:sp>
      <p:sp>
        <p:nvSpPr>
          <p:cNvPr id="4" name="CaixaDeTexto 3"/>
          <p:cNvSpPr txBox="1"/>
          <p:nvPr/>
        </p:nvSpPr>
        <p:spPr>
          <a:xfrm>
            <a:off x="510939" y="803119"/>
            <a:ext cx="4975461" cy="5632311"/>
          </a:xfrm>
          <a:prstGeom prst="rect">
            <a:avLst/>
          </a:prstGeom>
          <a:noFill/>
        </p:spPr>
        <p:txBody>
          <a:bodyPr wrap="square" rtlCol="0">
            <a:spAutoFit/>
          </a:bodyPr>
          <a:lstStyle/>
          <a:p>
            <a:pPr indent="457200" algn="just"/>
            <a:r>
              <a:rPr lang="pt-BR" dirty="0" smtClean="0">
                <a:latin typeface="Arial" panose="020B0604020202020204" pitchFamily="34" charset="0"/>
                <a:cs typeface="Arial" panose="020B0604020202020204" pitchFamily="34" charset="0"/>
              </a:rPr>
              <a:t>Penélope </a:t>
            </a:r>
            <a:r>
              <a:rPr lang="pt-BR" dirty="0">
                <a:latin typeface="Arial" panose="020B0604020202020204" pitchFamily="34" charset="0"/>
                <a:cs typeface="Arial" panose="020B0604020202020204" pitchFamily="34" charset="0"/>
              </a:rPr>
              <a:t>passara por uma espera de 20 anos pelo retorno de Odisseu, durante este período de </a:t>
            </a:r>
            <a:r>
              <a:rPr lang="pt-BR" dirty="0" smtClean="0">
                <a:latin typeface="Arial" panose="020B0604020202020204" pitchFamily="34" charset="0"/>
                <a:cs typeface="Arial" panose="020B0604020202020204" pitchFamily="34" charset="0"/>
              </a:rPr>
              <a:t>espera, </a:t>
            </a:r>
            <a:r>
              <a:rPr lang="pt-BR" dirty="0">
                <a:latin typeface="Arial" panose="020B0604020202020204" pitchFamily="34" charset="0"/>
                <a:cs typeface="Arial" panose="020B0604020202020204" pitchFamily="34" charset="0"/>
              </a:rPr>
              <a:t>o paradeiro do marido era </a:t>
            </a:r>
            <a:r>
              <a:rPr lang="pt-BR" dirty="0" smtClean="0">
                <a:latin typeface="Arial" panose="020B0604020202020204" pitchFamily="34" charset="0"/>
                <a:cs typeface="Arial" panose="020B0604020202020204" pitchFamily="34" charset="0"/>
              </a:rPr>
              <a:t>incerto; pretendentes </a:t>
            </a:r>
            <a:r>
              <a:rPr lang="pt-BR" dirty="0">
                <a:latin typeface="Arial" panose="020B0604020202020204" pitchFamily="34" charset="0"/>
                <a:cs typeface="Arial" panose="020B0604020202020204" pitchFamily="34" charset="0"/>
              </a:rPr>
              <a:t>jovens e de meia idade se acotovelavam numa disputa que almejava tomar seu lugar. Para mim, este é um ponto por demais relevante na proposta que pretendo trazer à </a:t>
            </a:r>
            <a:r>
              <a:rPr lang="pt-BR" dirty="0" smtClean="0">
                <a:latin typeface="Arial" panose="020B0604020202020204" pitchFamily="34" charset="0"/>
                <a:cs typeface="Arial" panose="020B0604020202020204" pitchFamily="34" charset="0"/>
              </a:rPr>
              <a:t>baila</a:t>
            </a:r>
            <a:r>
              <a:rPr lang="pt-BR" dirty="0">
                <a:latin typeface="Arial" panose="020B0604020202020204" pitchFamily="34" charset="0"/>
                <a:cs typeface="Arial" panose="020B0604020202020204" pitchFamily="34" charset="0"/>
              </a:rPr>
              <a:t>:</a:t>
            </a:r>
            <a:endParaRPr lang="pt-BR" dirty="0" smtClean="0">
              <a:latin typeface="Arial" panose="020B0604020202020204" pitchFamily="34" charset="0"/>
              <a:cs typeface="Arial" panose="020B0604020202020204" pitchFamily="34" charset="0"/>
            </a:endParaRPr>
          </a:p>
          <a:p>
            <a:pPr indent="457200" algn="just"/>
            <a:endParaRPr lang="pt-BR" dirty="0">
              <a:latin typeface="Arial" panose="020B0604020202020204" pitchFamily="34" charset="0"/>
              <a:cs typeface="Arial" panose="020B0604020202020204" pitchFamily="34" charset="0"/>
            </a:endParaRPr>
          </a:p>
          <a:p>
            <a:pPr indent="457200" algn="just"/>
            <a:r>
              <a:rPr lang="pt-BR" dirty="0">
                <a:latin typeface="Arial" panose="020B0604020202020204" pitchFamily="34" charset="0"/>
                <a:cs typeface="Arial" panose="020B0604020202020204" pitchFamily="34" charset="0"/>
              </a:rPr>
              <a:t>A iniciação de Penélope em seu processo de </a:t>
            </a:r>
            <a:r>
              <a:rPr lang="pt-BR" dirty="0" smtClean="0">
                <a:latin typeface="Arial" panose="020B0604020202020204" pitchFamily="34" charset="0"/>
                <a:cs typeface="Arial" panose="020B0604020202020204" pitchFamily="34" charset="0"/>
              </a:rPr>
              <a:t>individuação; ela precisa </a:t>
            </a:r>
            <a:r>
              <a:rPr lang="pt-BR" dirty="0">
                <a:latin typeface="Arial" panose="020B0604020202020204" pitchFamily="34" charset="0"/>
                <a:cs typeface="Arial" panose="020B0604020202020204" pitchFamily="34" charset="0"/>
              </a:rPr>
              <a:t>se impor sobre um coletivo representado pelos pretendentes, que ditam regras impostas pela sociedade, e que em nada integram e respeitam um legítimo, honesto e autêntico desejo da alma. Em detrimento de um desejo de Penélope, os pretendentes diziam: “Uma mulher não pode sobreviver sozinha neste país, num lugar como este. Você precisa se casar com um de nós.” (Campbell, J. p. 211). </a:t>
            </a:r>
          </a:p>
        </p:txBody>
      </p:sp>
      <p:sp>
        <p:nvSpPr>
          <p:cNvPr id="5" name="CaixaDeTexto 4"/>
          <p:cNvSpPr txBox="1"/>
          <p:nvPr/>
        </p:nvSpPr>
        <p:spPr>
          <a:xfrm>
            <a:off x="510939" y="363440"/>
            <a:ext cx="11496334" cy="369332"/>
          </a:xfrm>
          <a:prstGeom prst="rect">
            <a:avLst/>
          </a:prstGeom>
          <a:noFill/>
        </p:spPr>
        <p:txBody>
          <a:bodyPr wrap="square" rtlCol="0">
            <a:spAutoFit/>
          </a:bodyPr>
          <a:lstStyle/>
          <a:p>
            <a:pPr algn="ctr"/>
            <a:r>
              <a:rPr lang="pt-BR" b="1" dirty="0" smtClean="0"/>
              <a:t>A INICIAÇÃO DE PENÉLOPE</a:t>
            </a:r>
            <a:endParaRPr lang="pt-BR" b="1" dirty="0"/>
          </a:p>
        </p:txBody>
      </p:sp>
    </p:spTree>
    <p:extLst>
      <p:ext uri="{BB962C8B-B14F-4D97-AF65-F5344CB8AC3E}">
        <p14:creationId xmlns:p14="http://schemas.microsoft.com/office/powerpoint/2010/main" val="3311270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8171</TotalTime>
  <Words>17368</Words>
  <Application>Microsoft Office PowerPoint</Application>
  <PresentationFormat>Widescreen</PresentationFormat>
  <Paragraphs>423</Paragraphs>
  <Slides>53</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53</vt:i4>
      </vt:variant>
    </vt:vector>
  </HeadingPairs>
  <TitlesOfParts>
    <vt:vector size="59" baseType="lpstr">
      <vt:lpstr>Arial</vt:lpstr>
      <vt:lpstr>Calibri</vt:lpstr>
      <vt:lpstr>Century Gothic</vt:lpstr>
      <vt:lpstr>Times New Roman</vt:lpstr>
      <vt:lpstr>Wingdings 3</vt:lpstr>
      <vt:lpstr>Fatia</vt:lpstr>
      <vt:lpstr>A DEUSA DE AROMA IGUAL A MADRESSILVA O FEMININO E O MASCULINO uM PARA O OUTRO, JUNTOS PARA O MUNDO, E TRANSCENDENDO EM UM.</vt:lpstr>
      <vt:lpstr>As mitologias estabeleceram encontros, confrontos, sobreposições, imposições, revogações,  basicamente originados de duas visões de mundo: a dos povos caçadores nômades versus a dos povos agrários sedentários a partir das invasões indo-europeia, semita e ariana ao território dos povos agrários.</vt:lpstr>
      <vt:lpstr>Diferenças de abordagem nas invasões dos povos nômades: indo-europeu, semitas e arianos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Jornada Interna do Instituto Dédalus 29 de outubro de 2022</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DEUSA DE AROMA IGUAL A MADRESSILVA O FEMININO E O MASCULINO EM PARA O OUTRO, JUNTOS PARA O MUNDO, E TRANSCENDENDO EM UM</dc:title>
  <dc:creator>Sandra</dc:creator>
  <cp:lastModifiedBy>Sandra</cp:lastModifiedBy>
  <cp:revision>252</cp:revision>
  <dcterms:created xsi:type="dcterms:W3CDTF">2022-08-31T17:47:29Z</dcterms:created>
  <dcterms:modified xsi:type="dcterms:W3CDTF">2022-10-28T18:38:17Z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